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67" r:id="rId2"/>
    <p:sldId id="519" r:id="rId3"/>
    <p:sldId id="521" r:id="rId4"/>
    <p:sldId id="522" r:id="rId5"/>
    <p:sldId id="523" r:id="rId6"/>
    <p:sldId id="524" r:id="rId7"/>
    <p:sldId id="525" r:id="rId8"/>
    <p:sldId id="526" r:id="rId9"/>
    <p:sldId id="527" r:id="rId10"/>
    <p:sldId id="528" r:id="rId11"/>
    <p:sldId id="529" r:id="rId12"/>
    <p:sldId id="530" r:id="rId13"/>
    <p:sldId id="531" r:id="rId14"/>
    <p:sldId id="532" r:id="rId15"/>
    <p:sldId id="533" r:id="rId16"/>
    <p:sldId id="534" r:id="rId17"/>
    <p:sldId id="535" r:id="rId18"/>
    <p:sldId id="536" r:id="rId19"/>
    <p:sldId id="537" r:id="rId20"/>
    <p:sldId id="538" r:id="rId21"/>
    <p:sldId id="387" r:id="rId22"/>
    <p:sldId id="388" r:id="rId23"/>
    <p:sldId id="540" r:id="rId24"/>
    <p:sldId id="541" r:id="rId25"/>
    <p:sldId id="542" r:id="rId26"/>
    <p:sldId id="543" r:id="rId27"/>
    <p:sldId id="544" r:id="rId28"/>
    <p:sldId id="545" r:id="rId29"/>
    <p:sldId id="546" r:id="rId30"/>
    <p:sldId id="584" r:id="rId31"/>
    <p:sldId id="585" r:id="rId32"/>
    <p:sldId id="586" r:id="rId33"/>
    <p:sldId id="562" r:id="rId34"/>
    <p:sldId id="563" r:id="rId35"/>
    <p:sldId id="547" r:id="rId36"/>
    <p:sldId id="549" r:id="rId37"/>
    <p:sldId id="575" r:id="rId38"/>
    <p:sldId id="548" r:id="rId39"/>
    <p:sldId id="550" r:id="rId40"/>
    <p:sldId id="551" r:id="rId41"/>
    <p:sldId id="552" r:id="rId42"/>
    <p:sldId id="553" r:id="rId43"/>
    <p:sldId id="554" r:id="rId44"/>
    <p:sldId id="555" r:id="rId45"/>
    <p:sldId id="556" r:id="rId46"/>
    <p:sldId id="557" r:id="rId47"/>
    <p:sldId id="558" r:id="rId48"/>
    <p:sldId id="559" r:id="rId49"/>
    <p:sldId id="420" r:id="rId50"/>
    <p:sldId id="380" r:id="rId51"/>
    <p:sldId id="373" r:id="rId52"/>
    <p:sldId id="374" r:id="rId53"/>
    <p:sldId id="375" r:id="rId54"/>
    <p:sldId id="418" r:id="rId55"/>
    <p:sldId id="402" r:id="rId56"/>
    <p:sldId id="423" r:id="rId57"/>
    <p:sldId id="383" r:id="rId58"/>
    <p:sldId id="564" r:id="rId59"/>
    <p:sldId id="370" r:id="rId60"/>
    <p:sldId id="424" r:id="rId61"/>
    <p:sldId id="333" r:id="rId62"/>
    <p:sldId id="587" r:id="rId63"/>
    <p:sldId id="576" r:id="rId64"/>
    <p:sldId id="577" r:id="rId65"/>
    <p:sldId id="578" r:id="rId66"/>
    <p:sldId id="579" r:id="rId67"/>
    <p:sldId id="581" r:id="rId68"/>
    <p:sldId id="582" r:id="rId69"/>
    <p:sldId id="583" r:id="rId70"/>
    <p:sldId id="346" r:id="rId71"/>
    <p:sldId id="348" r:id="rId72"/>
    <p:sldId id="392" r:id="rId73"/>
    <p:sldId id="347" r:id="rId74"/>
    <p:sldId id="349" r:id="rId75"/>
    <p:sldId id="411" r:id="rId76"/>
    <p:sldId id="331" r:id="rId77"/>
    <p:sldId id="410" r:id="rId78"/>
    <p:sldId id="568" r:id="rId79"/>
    <p:sldId id="569" r:id="rId80"/>
    <p:sldId id="570" r:id="rId81"/>
    <p:sldId id="571" r:id="rId82"/>
    <p:sldId id="572" r:id="rId83"/>
    <p:sldId id="573" r:id="rId84"/>
    <p:sldId id="588" r:id="rId85"/>
    <p:sldId id="589" r:id="rId86"/>
    <p:sldId id="590" r:id="rId87"/>
    <p:sldId id="591" r:id="rId88"/>
    <p:sldId id="592" r:id="rId89"/>
    <p:sldId id="323" r:id="rId90"/>
    <p:sldId id="594" r:id="rId91"/>
    <p:sldId id="595" r:id="rId92"/>
    <p:sldId id="596" r:id="rId93"/>
    <p:sldId id="338" r:id="rId94"/>
    <p:sldId id="427" r:id="rId95"/>
    <p:sldId id="397" r:id="rId96"/>
    <p:sldId id="398" r:id="rId97"/>
    <p:sldId id="399" r:id="rId98"/>
    <p:sldId id="413" r:id="rId99"/>
    <p:sldId id="566" r:id="rId100"/>
    <p:sldId id="574" r:id="rId10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856" autoAdjust="0"/>
    <p:restoredTop sz="94660"/>
  </p:normalViewPr>
  <p:slideViewPr>
    <p:cSldViewPr>
      <p:cViewPr varScale="1">
        <p:scale>
          <a:sx n="116" d="100"/>
          <a:sy n="116" d="100"/>
        </p:scale>
        <p:origin x="-1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1DCB3-500B-45E3-B48F-E5BBEE9241C0}" type="datetimeFigureOut">
              <a:rPr lang="sv-SE" smtClean="0"/>
              <a:pPr/>
              <a:t>2022-05-07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B0AFBF-A9FA-4F98-A844-9690B1E77AFE}"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A7C32501-63CA-4891-B93F-A45761066F07}" type="datetimeFigureOut">
              <a:rPr lang="sv-SE" smtClean="0"/>
              <a:pPr/>
              <a:t>2022-05-07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516327D-AD51-49C9-A412-B06CFDC7016C}"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C32501-63CA-4891-B93F-A45761066F07}" type="datetimeFigureOut">
              <a:rPr lang="sv-SE" smtClean="0"/>
              <a:pPr/>
              <a:t>2022-05-07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6327D-AD51-49C9-A412-B06CFDC7016C}"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hyperlink" Target="http://dx.doi.org/10.1016/j.cpr.2010.03.001" TargetMode="Externa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hyperlink" Target="https://en.wikipedia.org/wiki/Carolyn_Ellis"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www.qualitative-research.net/index.php/fqs/article/view/1801/3334"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www.bloomsbury.com/us/author/michael-anderson" TargetMode="External"/><Relationship Id="rId2" Type="http://schemas.openxmlformats.org/officeDocument/2006/relationships/hyperlink" Target="http://www.bloomsbury.com/us/author/peter-oconnor" TargetMode="External"/><Relationship Id="rId1" Type="http://schemas.openxmlformats.org/officeDocument/2006/relationships/slideLayout" Target="../slideLayouts/slideLayout6.xml"/><Relationship Id="rId5" Type="http://schemas.openxmlformats.org/officeDocument/2006/relationships/hyperlink" Target="http://www.bloomsbury.com/us/popup/EBookText" TargetMode="External"/><Relationship Id="rId4" Type="http://schemas.openxmlformats.org/officeDocument/2006/relationships/hyperlink" Target="http://media.bloomsbury.com/rep/bj/9781472513854.jp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hyperlink" Target="https://www.youtube.com/watch?v=ZaX02XQV09I"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69006"/>
          </a:xfrm>
        </p:spPr>
        <p:txBody>
          <a:bodyPr/>
          <a:lstStyle/>
          <a:p>
            <a:r>
              <a:rPr lang="sv-SE" dirty="0" smtClean="0"/>
              <a:t>FEPTO</a:t>
            </a:r>
            <a:br>
              <a:rPr lang="sv-SE" dirty="0" smtClean="0"/>
            </a:br>
            <a:r>
              <a:rPr lang="sv-SE" dirty="0" smtClean="0"/>
              <a:t>Årsmöte i Sigtuna 2017</a:t>
            </a:r>
            <a:br>
              <a:rPr lang="sv-SE" dirty="0" smtClean="0"/>
            </a:br>
            <a:r>
              <a:rPr lang="sv-SE" dirty="0" smtClean="0"/>
              <a:t/>
            </a:r>
            <a:br>
              <a:rPr lang="sv-SE" dirty="0" smtClean="0"/>
            </a:br>
            <a:r>
              <a:rPr lang="sv-SE" dirty="0" smtClean="0"/>
              <a:t>Göran Högberg</a:t>
            </a: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97568"/>
          </a:xfrm>
        </p:spPr>
        <p:txBody>
          <a:bodyPr/>
          <a:lstStyle/>
          <a:p>
            <a:pPr algn="l"/>
            <a:r>
              <a:rPr lang="sv-SE" dirty="0" smtClean="0"/>
              <a:t>Det är tveklöst en negativ risk/nytta balans. Jag har </a:t>
            </a:r>
            <a:r>
              <a:rPr lang="sv-SE" dirty="0" err="1" smtClean="0"/>
              <a:t>påpkeat</a:t>
            </a:r>
            <a:r>
              <a:rPr lang="sv-SE" dirty="0" smtClean="0"/>
              <a:t> detta sedan 2007 i Läkartidningen. Men förskrivningen har ökat tre gånger och myndigheterna har rekommenderat SSRI för allt längre bruk</a:t>
            </a:r>
            <a:endParaRPr lang="sv-SE" dirty="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40444"/>
          </a:xfrm>
        </p:spPr>
        <p:txBody>
          <a:bodyPr>
            <a:normAutofit fontScale="90000"/>
          </a:bodyPr>
          <a:lstStyle/>
          <a:p>
            <a:pPr algn="l"/>
            <a:r>
              <a:rPr lang="sv-SE" dirty="0" smtClean="0"/>
              <a:t>Nya översikter ger stöd: Ompröva </a:t>
            </a:r>
            <a:r>
              <a:rPr lang="sv-SE" dirty="0" err="1" smtClean="0"/>
              <a:t>SSRI-medicinering</a:t>
            </a:r>
            <a:r>
              <a:rPr lang="sv-SE" dirty="0" smtClean="0"/>
              <a:t> av barn.</a:t>
            </a:r>
            <a:br>
              <a:rPr lang="sv-SE" dirty="0" smtClean="0"/>
            </a:br>
            <a:r>
              <a:rPr lang="sv-SE" dirty="0" smtClean="0"/>
              <a:t/>
            </a:r>
            <a:br>
              <a:rPr lang="sv-SE" dirty="0" smtClean="0"/>
            </a:br>
            <a:r>
              <a:rPr lang="sv-SE" dirty="0" smtClean="0"/>
              <a:t>Sven </a:t>
            </a:r>
            <a:r>
              <a:rPr lang="sv-SE" dirty="0" err="1" smtClean="0"/>
              <a:t>Bremberg</a:t>
            </a:r>
            <a:r>
              <a:rPr lang="sv-SE" dirty="0" smtClean="0"/>
              <a:t> Göran Högberg</a:t>
            </a:r>
            <a:br>
              <a:rPr lang="sv-SE" dirty="0" smtClean="0"/>
            </a:br>
            <a:r>
              <a:rPr lang="sv-SE" dirty="0" smtClean="0"/>
              <a:t/>
            </a:r>
            <a:br>
              <a:rPr lang="sv-SE" dirty="0" smtClean="0"/>
            </a:br>
            <a:r>
              <a:rPr lang="sv-SE" dirty="0" smtClean="0"/>
              <a:t>https://lakartidningen.se/opinion/debatt/2022/04/nya-oversikter-ger-stod-omprova-ssri-medicineringen-av-barn/</a:t>
            </a:r>
            <a:endParaRPr lang="sv-S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74642"/>
          </a:xfrm>
        </p:spPr>
        <p:txBody>
          <a:bodyPr/>
          <a:lstStyle/>
          <a:p>
            <a:r>
              <a:rPr lang="sv-SE" dirty="0" err="1" smtClean="0"/>
              <a:t>Evidence-Based</a:t>
            </a:r>
            <a:r>
              <a:rPr lang="sv-SE" dirty="0" smtClean="0"/>
              <a:t> Medicine has </a:t>
            </a:r>
            <a:r>
              <a:rPr lang="sv-SE" dirty="0" err="1" smtClean="0"/>
              <a:t>been</a:t>
            </a:r>
            <a:r>
              <a:rPr lang="sv-SE" dirty="0" smtClean="0"/>
              <a:t> </a:t>
            </a:r>
            <a:r>
              <a:rPr lang="sv-SE" dirty="0" err="1" smtClean="0"/>
              <a:t>hijacked</a:t>
            </a:r>
            <a:r>
              <a:rPr lang="sv-SE" dirty="0" smtClean="0"/>
              <a:t>: a report to David </a:t>
            </a:r>
            <a:r>
              <a:rPr lang="sv-SE" dirty="0" err="1" smtClean="0"/>
              <a:t>Sacket</a:t>
            </a:r>
            <a:r>
              <a:rPr lang="sv-SE" dirty="0" smtClean="0"/>
              <a:t/>
            </a:r>
            <a:br>
              <a:rPr lang="sv-SE" dirty="0" smtClean="0"/>
            </a:br>
            <a:r>
              <a:rPr lang="sv-SE" dirty="0" smtClean="0"/>
              <a:t/>
            </a:r>
            <a:br>
              <a:rPr lang="sv-SE" dirty="0" smtClean="0"/>
            </a:br>
            <a:r>
              <a:rPr lang="sv-SE" dirty="0" smtClean="0"/>
              <a:t>John P.A. </a:t>
            </a:r>
            <a:r>
              <a:rPr lang="sv-SE" dirty="0" err="1" smtClean="0"/>
              <a:t>Ioannidis</a:t>
            </a:r>
            <a:r>
              <a:rPr lang="sv-SE" dirty="0" smtClean="0"/>
              <a:t/>
            </a:r>
            <a:br>
              <a:rPr lang="sv-SE" dirty="0" smtClean="0"/>
            </a:br>
            <a:r>
              <a:rPr lang="sv-SE" dirty="0" smtClean="0"/>
              <a:t/>
            </a:r>
            <a:br>
              <a:rPr lang="sv-SE" dirty="0" smtClean="0"/>
            </a:br>
            <a:r>
              <a:rPr lang="sv-SE" dirty="0" smtClean="0"/>
              <a:t>doi:10.1016/j.jclinepi.2016.02.012</a:t>
            </a:r>
            <a:endParaRPr lang="sv-S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0"/>
            <a:ext cx="9144000" cy="6858000"/>
          </a:xfrm>
        </p:spPr>
        <p:txBody>
          <a:bodyPr/>
          <a:lstStyle/>
          <a:p>
            <a:pPr algn="l"/>
            <a:r>
              <a:rPr lang="sv-SE" dirty="0" smtClean="0"/>
              <a:t> </a:t>
            </a:r>
            <a:br>
              <a:rPr lang="sv-SE" dirty="0" smtClean="0"/>
            </a:br>
            <a:r>
              <a:rPr lang="sv-SE" dirty="0" smtClean="0"/>
              <a:t>För att få en behandling rekommenderad i riktlinjer anses två vägjorda randomiserade kontrollerade studier vara tillräckligt (GRADE)</a:t>
            </a:r>
            <a:endParaRPr lang="sv-S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26196"/>
          </a:xfrm>
        </p:spPr>
        <p:txBody>
          <a:bodyPr/>
          <a:lstStyle/>
          <a:p>
            <a:r>
              <a:rPr lang="en-US" i="1" dirty="0" smtClean="0"/>
              <a:t>Grading</a:t>
            </a:r>
            <a:r>
              <a:rPr lang="en-US" dirty="0" smtClean="0"/>
              <a:t> of Recommendations Assessment, Development, and Evaluation </a:t>
            </a:r>
            <a:br>
              <a:rPr lang="en-US" dirty="0" smtClean="0"/>
            </a:br>
            <a:r>
              <a:rPr lang="en-US" dirty="0" smtClean="0"/>
              <a:t/>
            </a:r>
            <a:br>
              <a:rPr lang="en-US" dirty="0" smtClean="0"/>
            </a:br>
            <a:r>
              <a:rPr lang="en-US" dirty="0" smtClean="0"/>
              <a:t>GRADE system, international cooperation</a:t>
            </a:r>
            <a:endParaRPr lang="sv-SE"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26196"/>
          </a:xfrm>
        </p:spPr>
        <p:txBody>
          <a:bodyPr>
            <a:normAutofit/>
          </a:bodyPr>
          <a:lstStyle/>
          <a:p>
            <a:pPr algn="l"/>
            <a:r>
              <a:rPr lang="en-US" sz="3600" dirty="0" smtClean="0"/>
              <a:t> </a:t>
            </a:r>
            <a:br>
              <a:rPr lang="en-US" sz="3600" dirty="0" smtClean="0"/>
            </a:br>
            <a:r>
              <a:rPr lang="en-US" sz="3600" dirty="0" err="1" smtClean="0"/>
              <a:t>Evidensens</a:t>
            </a:r>
            <a:r>
              <a:rPr lang="en-US" sz="3600" dirty="0" smtClean="0"/>
              <a:t> </a:t>
            </a:r>
            <a:r>
              <a:rPr lang="en-US" sz="3600" dirty="0" err="1" smtClean="0"/>
              <a:t>kvalitets-hierarki</a:t>
            </a:r>
            <a:r>
              <a:rPr lang="en-US" sz="3600" dirty="0" smtClean="0"/>
              <a:t/>
            </a:r>
            <a:br>
              <a:rPr lang="en-US" sz="3600" dirty="0" smtClean="0"/>
            </a:br>
            <a:r>
              <a:rPr lang="en-US" sz="3200" dirty="0" smtClean="0"/>
              <a:t/>
            </a:r>
            <a:br>
              <a:rPr lang="en-US" sz="3200" dirty="0" smtClean="0"/>
            </a:br>
            <a:r>
              <a:rPr lang="en-US" sz="3200" dirty="0" smtClean="0"/>
              <a:t> 1. Randomized Controlled Trials(RCT) </a:t>
            </a:r>
            <a:br>
              <a:rPr lang="en-US" sz="3200" dirty="0" smtClean="0"/>
            </a:br>
            <a:r>
              <a:rPr lang="en-US" sz="3200" dirty="0" smtClean="0"/>
              <a:t> 2. Cohort Studies and Case Control Studies </a:t>
            </a:r>
            <a:br>
              <a:rPr lang="en-US" sz="3200" dirty="0" smtClean="0"/>
            </a:br>
            <a:r>
              <a:rPr lang="en-US" sz="3200" dirty="0" smtClean="0"/>
              <a:t> 3. Case Reports and Case Series, </a:t>
            </a:r>
            <a:br>
              <a:rPr lang="en-US" sz="3200" dirty="0" smtClean="0"/>
            </a:br>
            <a:r>
              <a:rPr lang="en-US" sz="3200" dirty="0" smtClean="0"/>
              <a:t> 4. Non-systematic observations </a:t>
            </a:r>
            <a:br>
              <a:rPr lang="en-US" sz="3200" dirty="0" smtClean="0"/>
            </a:br>
            <a:r>
              <a:rPr lang="en-US" sz="3200" dirty="0" smtClean="0"/>
              <a:t> 5. Expert Opinion </a:t>
            </a:r>
            <a:br>
              <a:rPr lang="en-US" sz="3200" dirty="0" smtClean="0"/>
            </a:br>
            <a:endParaRPr lang="sv-SE"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54758"/>
          </a:xfrm>
        </p:spPr>
        <p:txBody>
          <a:bodyPr>
            <a:normAutofit/>
          </a:bodyPr>
          <a:lstStyle/>
          <a:p>
            <a:pPr algn="l"/>
            <a:r>
              <a:rPr lang="sv-SE" dirty="0" smtClean="0"/>
              <a:t> Dagens psykoterapirekommendationer i Sverige är egentligen bara KBT.</a:t>
            </a:r>
            <a:br>
              <a:rPr lang="sv-SE" dirty="0" smtClean="0"/>
            </a:br>
            <a:r>
              <a:rPr lang="sv-SE" dirty="0" smtClean="0"/>
              <a:t>Detta är inte välgrundat eftersom det inte jämförts med relevant kontroll. Bara bättre vid </a:t>
            </a:r>
            <a:r>
              <a:rPr lang="sv-SE" dirty="0" err="1" smtClean="0"/>
              <a:t>väntelistekontroll</a:t>
            </a:r>
            <a:r>
              <a:rPr lang="sv-SE" dirty="0" smtClean="0"/>
              <a:t>.</a:t>
            </a:r>
            <a:br>
              <a:rPr lang="sv-SE" dirty="0" smtClean="0"/>
            </a:br>
            <a:r>
              <a:rPr lang="sv-SE" dirty="0" smtClean="0"/>
              <a:t/>
            </a:r>
            <a:br>
              <a:rPr lang="sv-SE" dirty="0" smtClean="0"/>
            </a:br>
            <a:r>
              <a:rPr lang="sv-SE" dirty="0" smtClean="0"/>
              <a:t> </a:t>
            </a:r>
            <a:endParaRPr lang="sv-S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normAutofit/>
          </a:bodyPr>
          <a:lstStyle/>
          <a:p>
            <a:pPr algn="l"/>
            <a:r>
              <a:rPr lang="sv-SE" sz="2000" dirty="0" smtClean="0"/>
              <a:t> </a:t>
            </a:r>
            <a:br>
              <a:rPr lang="sv-SE" sz="2000" dirty="0" smtClean="0"/>
            </a:br>
            <a:r>
              <a:rPr lang="sv-SE" sz="2000" dirty="0" smtClean="0"/>
              <a:t/>
            </a:r>
            <a:br>
              <a:rPr lang="sv-SE" sz="2000" dirty="0" smtClean="0"/>
            </a:br>
            <a:r>
              <a:rPr lang="sv-SE" sz="4000" dirty="0" smtClean="0"/>
              <a:t>Kampen för överlevnad av andra metoder. ”Jag är också bra”, ”Ta mig också”</a:t>
            </a:r>
            <a:br>
              <a:rPr lang="sv-SE" sz="4000" dirty="0" smtClean="0"/>
            </a:br>
            <a:r>
              <a:rPr lang="sv-SE" sz="4000" dirty="0" smtClean="0"/>
              <a:t>Det är en vemodig omogen kamp alla mot alla för erkännande.</a:t>
            </a:r>
            <a:endParaRPr lang="sv-SE"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normAutofit/>
          </a:bodyPr>
          <a:lstStyle/>
          <a:p>
            <a:pPr algn="l"/>
            <a:r>
              <a:rPr lang="sv-SE" sz="3600" dirty="0" smtClean="0"/>
              <a:t> </a:t>
            </a:r>
            <a:br>
              <a:rPr lang="sv-SE" sz="3600" dirty="0" smtClean="0"/>
            </a:br>
            <a:r>
              <a:rPr lang="sv-SE" sz="4000" dirty="0" smtClean="0"/>
              <a:t>Förbättringen vid </a:t>
            </a:r>
            <a:r>
              <a:rPr lang="sv-SE" sz="4000" dirty="0" err="1" smtClean="0"/>
              <a:t>depressiondiagnos</a:t>
            </a:r>
            <a:r>
              <a:rPr lang="sv-SE" sz="4000" dirty="0" smtClean="0"/>
              <a:t> är ungefär 60% med trovärdig placebobehandling, gott omhändertagande och ”återgång till medelvärdet”</a:t>
            </a:r>
            <a:endParaRPr lang="sv-SE"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00034" y="285728"/>
            <a:ext cx="8229600" cy="6286544"/>
          </a:xfrm>
        </p:spPr>
        <p:txBody>
          <a:bodyPr>
            <a:normAutofit fontScale="90000"/>
          </a:bodyPr>
          <a:lstStyle/>
          <a:p>
            <a:pPr algn="l"/>
            <a:r>
              <a:rPr lang="sv-SE" smtClean="0"/>
              <a:t> </a:t>
            </a:r>
            <a:br>
              <a:rPr lang="sv-SE" smtClean="0"/>
            </a:br>
            <a:r>
              <a:rPr lang="sv-SE" smtClean="0"/>
              <a:t/>
            </a:r>
            <a:br>
              <a:rPr lang="sv-SE" smtClean="0"/>
            </a:br>
            <a:r>
              <a:rPr lang="sv-SE" smtClean="0"/>
              <a:t>Därför </a:t>
            </a:r>
            <a:r>
              <a:rPr lang="sv-SE" dirty="0" smtClean="0"/>
              <a:t>kommer </a:t>
            </a:r>
            <a:r>
              <a:rPr lang="sv-SE" smtClean="0"/>
              <a:t>alla normalvettiga </a:t>
            </a:r>
            <a:r>
              <a:rPr lang="sv-SE" dirty="0" smtClean="0"/>
              <a:t>behandlingar upp till 60% bot. Detta motiverar inte specifika riktlinjer.</a:t>
            </a:r>
            <a:br>
              <a:rPr lang="sv-SE" dirty="0" smtClean="0"/>
            </a:br>
            <a:r>
              <a:rPr lang="sv-SE" dirty="0" smtClean="0"/>
              <a:t/>
            </a:r>
            <a:br>
              <a:rPr lang="sv-SE" dirty="0" smtClean="0"/>
            </a:br>
            <a:r>
              <a:rPr lang="sv-SE" dirty="0" smtClean="0"/>
              <a:t>Den viktiga frågan är istället: Hur kan vi hjälpa de personer som </a:t>
            </a:r>
            <a:r>
              <a:rPr lang="sv-SE" smtClean="0"/>
              <a:t>har svåra </a:t>
            </a:r>
            <a:r>
              <a:rPr lang="sv-SE" dirty="0" smtClean="0"/>
              <a:t>problem och inte tillhör de 60% som blir bra. Det </a:t>
            </a:r>
            <a:r>
              <a:rPr lang="sv-SE" smtClean="0"/>
              <a:t>är här insatserna måste </a:t>
            </a:r>
            <a:r>
              <a:rPr lang="sv-SE" dirty="0" smtClean="0"/>
              <a:t>ges!</a:t>
            </a:r>
            <a:br>
              <a:rPr lang="sv-SE" dirty="0" smtClean="0"/>
            </a:br>
            <a:r>
              <a:rPr lang="sv-SE" smtClean="0"/>
              <a:t/>
            </a:r>
            <a:br>
              <a:rPr lang="sv-SE" smtClean="0"/>
            </a:br>
            <a:r>
              <a:rPr lang="sv-SE" smtClean="0"/>
              <a:t>   </a:t>
            </a:r>
            <a:endParaRPr lang="sv-SE"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0" y="0"/>
            <a:ext cx="9144000" cy="6858000"/>
          </a:xfrm>
        </p:spPr>
        <p:txBody>
          <a:bodyPr/>
          <a:lstStyle/>
          <a:p>
            <a:r>
              <a:rPr lang="sv-SE" sz="8000" dirty="0" err="1" smtClean="0"/>
              <a:t>Moreno</a:t>
            </a:r>
            <a:r>
              <a:rPr lang="sv-SE" sz="8000" dirty="0" smtClean="0"/>
              <a:t/>
            </a:r>
            <a:br>
              <a:rPr lang="sv-SE" sz="8000" dirty="0" smtClean="0"/>
            </a:br>
            <a:r>
              <a:rPr lang="sv-SE" sz="8000" dirty="0" err="1" smtClean="0"/>
              <a:t>Magnum</a:t>
            </a:r>
            <a:r>
              <a:rPr lang="sv-SE" sz="8000" dirty="0" smtClean="0"/>
              <a:t> Opus</a:t>
            </a:r>
            <a:br>
              <a:rPr lang="sv-SE" sz="8000" dirty="0" smtClean="0"/>
            </a:br>
            <a:r>
              <a:rPr lang="sv-SE" sz="8000" dirty="0" smtClean="0"/>
              <a:t>”Who </a:t>
            </a:r>
            <a:r>
              <a:rPr lang="sv-SE" sz="8000" dirty="0" err="1" smtClean="0"/>
              <a:t>Shall</a:t>
            </a:r>
            <a:r>
              <a:rPr lang="sv-SE" sz="8000" dirty="0" smtClean="0"/>
              <a:t> </a:t>
            </a:r>
            <a:r>
              <a:rPr lang="sv-SE" sz="8000" dirty="0" err="1" smtClean="0"/>
              <a:t>Survive</a:t>
            </a:r>
            <a:r>
              <a:rPr lang="sv-SE" dirty="0" smtClean="0"/>
              <a:t>”</a:t>
            </a:r>
            <a:endParaRPr lang="sv-S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normAutofit/>
          </a:bodyPr>
          <a:lstStyle/>
          <a:p>
            <a:pPr algn="l"/>
            <a:r>
              <a:rPr lang="sv-SE" sz="2800" dirty="0" smtClean="0"/>
              <a:t> </a:t>
            </a:r>
            <a:br>
              <a:rPr lang="sv-SE" sz="2800" dirty="0" smtClean="0"/>
            </a:br>
            <a:r>
              <a:rPr lang="sv-SE" sz="4000" dirty="0" smtClean="0"/>
              <a:t>Detta bör vara en stark uppmuntran för psykodramatiker! Vi har alla mött människor med verkligt svåra problem som blivit bra hjälpta med psykodrama.</a:t>
            </a:r>
            <a:endParaRPr lang="sv-SE"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noAutofit/>
          </a:bodyPr>
          <a:lstStyle/>
          <a:p>
            <a:pPr algn="l"/>
            <a:r>
              <a:rPr lang="en-US" sz="2800" dirty="0" smtClean="0"/>
              <a:t/>
            </a:r>
            <a:br>
              <a:rPr lang="en-US" sz="2800" dirty="0" smtClean="0"/>
            </a:br>
            <a:r>
              <a:rPr lang="en-US" sz="2800" dirty="0" smtClean="0"/>
              <a:t/>
            </a:r>
            <a:br>
              <a:rPr lang="en-US" sz="2800" dirty="0" smtClean="0"/>
            </a:br>
            <a:r>
              <a:rPr lang="en-US" sz="3600" dirty="0" smtClean="0"/>
              <a:t>  “</a:t>
            </a:r>
            <a:r>
              <a:rPr lang="en-US" sz="3600" dirty="0" err="1" smtClean="0"/>
              <a:t>Tyvärr</a:t>
            </a:r>
            <a:r>
              <a:rPr lang="en-US" sz="3600" dirty="0" smtClean="0"/>
              <a:t> </a:t>
            </a:r>
            <a:r>
              <a:rPr lang="en-US" sz="3600" dirty="0" err="1" smtClean="0"/>
              <a:t>har</a:t>
            </a:r>
            <a:r>
              <a:rPr lang="en-US" sz="3600" dirty="0" smtClean="0"/>
              <a:t> de </a:t>
            </a:r>
            <a:r>
              <a:rPr lang="en-US" sz="3600" dirty="0" err="1" smtClean="0"/>
              <a:t>senaste</a:t>
            </a:r>
            <a:r>
              <a:rPr lang="en-US" sz="3600" dirty="0" smtClean="0"/>
              <a:t> </a:t>
            </a:r>
            <a:r>
              <a:rPr lang="en-US" sz="3600" dirty="0" err="1" smtClean="0"/>
              <a:t>årtionderna</a:t>
            </a:r>
            <a:r>
              <a:rPr lang="en-US" sz="3600" dirty="0" smtClean="0"/>
              <a:t> </a:t>
            </a:r>
            <a:r>
              <a:rPr lang="en-US" sz="3600" dirty="0" err="1" smtClean="0"/>
              <a:t>utmärkts</a:t>
            </a:r>
            <a:r>
              <a:rPr lang="en-US" sz="3600" dirty="0" smtClean="0"/>
              <a:t> </a:t>
            </a:r>
            <a:r>
              <a:rPr lang="en-US" sz="3600" dirty="0" err="1" smtClean="0"/>
              <a:t>av</a:t>
            </a:r>
            <a:r>
              <a:rPr lang="en-US" sz="3600" dirty="0" smtClean="0"/>
              <a:t> en </a:t>
            </a:r>
            <a:r>
              <a:rPr lang="en-US" sz="3600" dirty="0" err="1" smtClean="0"/>
              <a:t>överdriven</a:t>
            </a:r>
            <a:r>
              <a:rPr lang="en-US" sz="3600" dirty="0" smtClean="0"/>
              <a:t> (excessive) </a:t>
            </a:r>
            <a:r>
              <a:rPr lang="en-US" sz="3600" dirty="0" err="1" smtClean="0"/>
              <a:t>medikalisering</a:t>
            </a:r>
            <a:r>
              <a:rPr lang="en-US" sz="3600" dirty="0" smtClean="0"/>
              <a:t> </a:t>
            </a:r>
            <a:r>
              <a:rPr lang="en-US" sz="3600" dirty="0" err="1" smtClean="0"/>
              <a:t>av</a:t>
            </a:r>
            <a:r>
              <a:rPr lang="en-US" sz="3600" dirty="0" smtClean="0"/>
              <a:t> mental </a:t>
            </a:r>
            <a:r>
              <a:rPr lang="en-US" sz="3600" dirty="0" err="1" smtClean="0"/>
              <a:t>hälsovård</a:t>
            </a:r>
            <a:r>
              <a:rPr lang="en-US" sz="3600" dirty="0" smtClean="0"/>
              <a:t> </a:t>
            </a:r>
            <a:r>
              <a:rPr lang="en-US" sz="3600" dirty="0" err="1" smtClean="0"/>
              <a:t>och</a:t>
            </a:r>
            <a:r>
              <a:rPr lang="en-US" sz="3600" dirty="0" smtClean="0"/>
              <a:t> </a:t>
            </a:r>
            <a:r>
              <a:rPr lang="en-US" sz="3600" dirty="0" err="1" smtClean="0"/>
              <a:t>överanvändning</a:t>
            </a:r>
            <a:r>
              <a:rPr lang="en-US" sz="3600" dirty="0" smtClean="0"/>
              <a:t> </a:t>
            </a:r>
            <a:r>
              <a:rPr lang="en-US" sz="3600" dirty="0" err="1" smtClean="0"/>
              <a:t>av</a:t>
            </a:r>
            <a:r>
              <a:rPr lang="en-US" sz="3600" dirty="0" smtClean="0"/>
              <a:t> </a:t>
            </a:r>
            <a:r>
              <a:rPr lang="en-US" sz="3600" dirty="0" err="1" smtClean="0"/>
              <a:t>biomedicinska</a:t>
            </a:r>
            <a:r>
              <a:rPr lang="en-US" sz="3600" dirty="0" smtClean="0"/>
              <a:t> </a:t>
            </a:r>
            <a:r>
              <a:rPr lang="en-US" sz="3600" dirty="0" err="1" smtClean="0"/>
              <a:t>behandlingar</a:t>
            </a:r>
            <a:r>
              <a:rPr lang="en-US" sz="3600" dirty="0" smtClean="0"/>
              <a:t>, </a:t>
            </a:r>
            <a:r>
              <a:rPr lang="en-US" sz="3600" dirty="0" err="1" smtClean="0"/>
              <a:t>inom</a:t>
            </a:r>
            <a:r>
              <a:rPr lang="en-US" sz="3600" dirty="0" smtClean="0"/>
              <a:t> </a:t>
            </a:r>
            <a:r>
              <a:rPr lang="en-US" sz="3600" dirty="0" err="1" smtClean="0"/>
              <a:t>såväl</a:t>
            </a:r>
            <a:r>
              <a:rPr lang="en-US" sz="3600" dirty="0" smtClean="0"/>
              <a:t> </a:t>
            </a:r>
            <a:r>
              <a:rPr lang="en-US" sz="3600" dirty="0" err="1" smtClean="0"/>
              <a:t>depressionsbehandling</a:t>
            </a:r>
            <a:r>
              <a:rPr lang="en-US" sz="3600" dirty="0" smtClean="0"/>
              <a:t> </a:t>
            </a:r>
            <a:r>
              <a:rPr lang="en-US" sz="3600" dirty="0" err="1" smtClean="0"/>
              <a:t>som</a:t>
            </a:r>
            <a:r>
              <a:rPr lang="en-US" sz="3600" dirty="0" smtClean="0"/>
              <a:t> </a:t>
            </a:r>
            <a:r>
              <a:rPr lang="en-US" sz="3600" dirty="0" err="1" smtClean="0"/>
              <a:t>självmordsprevention</a:t>
            </a:r>
            <a:r>
              <a:rPr lang="en-US" sz="3600" dirty="0" smtClean="0"/>
              <a:t>. </a:t>
            </a:r>
            <a:r>
              <a:rPr lang="en-US" sz="3600" dirty="0" err="1" smtClean="0"/>
              <a:t>Användandet</a:t>
            </a:r>
            <a:r>
              <a:rPr lang="en-US" sz="3600" dirty="0" smtClean="0"/>
              <a:t> </a:t>
            </a:r>
            <a:r>
              <a:rPr lang="en-US" sz="3600" dirty="0" err="1" smtClean="0"/>
              <a:t>av</a:t>
            </a:r>
            <a:r>
              <a:rPr lang="en-US" sz="3600" dirty="0" smtClean="0"/>
              <a:t> </a:t>
            </a:r>
            <a:r>
              <a:rPr lang="en-US" sz="3600" dirty="0" err="1" smtClean="0"/>
              <a:t>psykofarmaka</a:t>
            </a:r>
            <a:r>
              <a:rPr lang="en-US" sz="3600" dirty="0" smtClean="0"/>
              <a:t> </a:t>
            </a:r>
            <a:r>
              <a:rPr lang="en-US" sz="3600" dirty="0" err="1" smtClean="0"/>
              <a:t>som</a:t>
            </a:r>
            <a:r>
              <a:rPr lang="en-US" sz="3600" dirty="0" smtClean="0"/>
              <a:t> </a:t>
            </a:r>
            <a:r>
              <a:rPr lang="en-US" sz="3600" dirty="0" err="1" smtClean="0"/>
              <a:t>förstahandsbehandling</a:t>
            </a:r>
            <a:r>
              <a:rPr lang="en-US" sz="3600" dirty="0" smtClean="0"/>
              <a:t> </a:t>
            </a:r>
            <a:r>
              <a:rPr lang="en-US" sz="3600" dirty="0" err="1" smtClean="0"/>
              <a:t>av</a:t>
            </a:r>
            <a:r>
              <a:rPr lang="en-US" sz="3600" dirty="0" smtClean="0"/>
              <a:t> depression </a:t>
            </a:r>
            <a:r>
              <a:rPr lang="en-US" sz="3600" dirty="0" err="1" smtClean="0"/>
              <a:t>och</a:t>
            </a:r>
            <a:r>
              <a:rPr lang="en-US" sz="3600" dirty="0" smtClean="0"/>
              <a:t> </a:t>
            </a:r>
            <a:r>
              <a:rPr lang="en-US" sz="3600" dirty="0" err="1" smtClean="0"/>
              <a:t>andra</a:t>
            </a:r>
            <a:r>
              <a:rPr lang="en-US" sz="3600" dirty="0" smtClean="0"/>
              <a:t> </a:t>
            </a:r>
            <a:r>
              <a:rPr lang="en-US" sz="3600" dirty="0" err="1" smtClean="0"/>
              <a:t>tillstånd</a:t>
            </a:r>
            <a:r>
              <a:rPr lang="en-US" sz="3600" dirty="0" smtClean="0"/>
              <a:t>  </a:t>
            </a:r>
            <a:r>
              <a:rPr lang="en-US" sz="3600" dirty="0" err="1" smtClean="0"/>
              <a:t>saknar</a:t>
            </a:r>
            <a:r>
              <a:rPr lang="en-US" sz="3600" dirty="0" smtClean="0"/>
              <a:t> </a:t>
            </a:r>
            <a:r>
              <a:rPr lang="en-US" sz="3600" dirty="0" err="1" smtClean="0"/>
              <a:t>helt</a:t>
            </a:r>
            <a:r>
              <a:rPr lang="en-US" sz="3600" dirty="0" smtClean="0"/>
              <a:t> </a:t>
            </a:r>
            <a:r>
              <a:rPr lang="en-US" sz="3600" dirty="0" err="1" smtClean="0"/>
              <a:t>enkelt</a:t>
            </a:r>
            <a:r>
              <a:rPr lang="en-US" sz="3600" dirty="0" smtClean="0"/>
              <a:t> </a:t>
            </a:r>
            <a:r>
              <a:rPr lang="en-US" sz="3600" dirty="0" err="1" smtClean="0"/>
              <a:t>vetenskapligt</a:t>
            </a:r>
            <a:r>
              <a:rPr lang="en-US" sz="3600" dirty="0" smtClean="0"/>
              <a:t> </a:t>
            </a:r>
            <a:r>
              <a:rPr lang="en-US" sz="3600" dirty="0" err="1" smtClean="0"/>
              <a:t>stöd</a:t>
            </a:r>
            <a:r>
              <a:rPr lang="en-US" sz="3600" dirty="0" smtClean="0"/>
              <a:t>.”</a:t>
            </a:r>
            <a:endParaRPr lang="sv-SE"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pPr algn="l"/>
            <a:r>
              <a:rPr lang="en-US" dirty="0" smtClean="0"/>
              <a:t>Special </a:t>
            </a:r>
            <a:r>
              <a:rPr lang="en-US" dirty="0" err="1" smtClean="0"/>
              <a:t>Rapporteur</a:t>
            </a:r>
            <a:r>
              <a:rPr lang="en-US" dirty="0" smtClean="0"/>
              <a:t> on the right of everyone to the enjoyment of the highest attainable standard of physical and mental health</a:t>
            </a:r>
            <a:br>
              <a:rPr lang="en-US" dirty="0" smtClean="0"/>
            </a:br>
            <a:r>
              <a:rPr lang="en-US" dirty="0" smtClean="0"/>
              <a:t>Mr. </a:t>
            </a:r>
            <a:r>
              <a:rPr lang="en-US" dirty="0" err="1" smtClean="0"/>
              <a:t>Dainius</a:t>
            </a:r>
            <a:r>
              <a:rPr lang="en-US" dirty="0" smtClean="0"/>
              <a:t> </a:t>
            </a:r>
            <a:r>
              <a:rPr lang="en-US" dirty="0" err="1" smtClean="0"/>
              <a:t>Pūras</a:t>
            </a:r>
            <a:r>
              <a:rPr lang="en-US" dirty="0" smtClean="0"/>
              <a:t> (United Nations, human rights) </a:t>
            </a:r>
            <a:br>
              <a:rPr lang="en-US" dirty="0" smtClean="0"/>
            </a:br>
            <a:r>
              <a:rPr lang="en-US" dirty="0" smtClean="0"/>
              <a:t/>
            </a:r>
            <a:br>
              <a:rPr lang="en-US" dirty="0" smtClean="0"/>
            </a:br>
            <a:r>
              <a:rPr lang="en-US" b="1" dirty="0" smtClean="0"/>
              <a:t>The World Health Day - 7 April 2017</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46650"/>
          </a:xfrm>
        </p:spPr>
        <p:txBody>
          <a:bodyPr/>
          <a:lstStyle/>
          <a:p>
            <a:endParaRPr lang="sv-SE" dirty="0"/>
          </a:p>
        </p:txBody>
      </p:sp>
      <p:pic>
        <p:nvPicPr>
          <p:cNvPr id="89090" name="Picture 2" descr="The Madhouse - Francisco De Goya y Lucientes - www.franciscodegoya.net"/>
          <p:cNvPicPr>
            <a:picLocks noChangeAspect="1" noChangeArrowheads="1"/>
          </p:cNvPicPr>
          <p:nvPr/>
        </p:nvPicPr>
        <p:blipFill>
          <a:blip r:embed="rId2" cstate="print"/>
          <a:srcRect/>
          <a:stretch>
            <a:fillRect/>
          </a:stretch>
        </p:blipFill>
        <p:spPr bwMode="auto">
          <a:xfrm>
            <a:off x="395536" y="260648"/>
            <a:ext cx="7920880" cy="604867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endParaRPr lang="sv-SE"/>
          </a:p>
        </p:txBody>
      </p:sp>
      <p:pic>
        <p:nvPicPr>
          <p:cNvPr id="86018" name="Picture 2" descr="A Lunatic behind Bars - Francisco De Goya y Lucientes - www.franciscodegoya.net"/>
          <p:cNvPicPr>
            <a:picLocks noChangeAspect="1" noChangeArrowheads="1"/>
          </p:cNvPicPr>
          <p:nvPr/>
        </p:nvPicPr>
        <p:blipFill>
          <a:blip r:embed="rId2" cstate="print"/>
          <a:srcRect/>
          <a:stretch>
            <a:fillRect/>
          </a:stretch>
        </p:blipFill>
        <p:spPr bwMode="auto">
          <a:xfrm>
            <a:off x="1907704" y="260648"/>
            <a:ext cx="5688632" cy="60486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pPr algn="l"/>
            <a:r>
              <a:rPr lang="sv-SE" dirty="0" smtClean="0"/>
              <a:t>Biologiska psykiatrin i djup kris</a:t>
            </a:r>
            <a:br>
              <a:rPr lang="sv-SE" dirty="0" smtClean="0"/>
            </a:br>
            <a:r>
              <a:rPr lang="sv-SE" dirty="0" smtClean="0"/>
              <a:t>Trots omfattande behandling med psykofarmaka och </a:t>
            </a:r>
            <a:r>
              <a:rPr lang="sv-SE" dirty="0" err="1" smtClean="0"/>
              <a:t>elshocker</a:t>
            </a:r>
            <a:r>
              <a:rPr lang="sv-SE" dirty="0" smtClean="0"/>
              <a:t>  ingen avgörande hjälp för de tunga grupperna psykos, depression, </a:t>
            </a:r>
            <a:r>
              <a:rPr lang="sv-SE" dirty="0" err="1" smtClean="0"/>
              <a:t>mano-depressiva</a:t>
            </a:r>
            <a:r>
              <a:rPr lang="sv-SE" dirty="0" smtClean="0"/>
              <a:t> tillstånd. Både </a:t>
            </a:r>
            <a:r>
              <a:rPr lang="sv-SE" dirty="0" err="1" smtClean="0"/>
              <a:t>diagnos-system</a:t>
            </a:r>
            <a:r>
              <a:rPr lang="sv-SE" dirty="0" smtClean="0"/>
              <a:t> och behandling allt mer ifrågasatta.</a:t>
            </a:r>
            <a:endParaRPr lang="sv-S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71472" y="774680"/>
            <a:ext cx="8229600" cy="6083320"/>
          </a:xfrm>
        </p:spPr>
        <p:txBody>
          <a:bodyPr>
            <a:normAutofit fontScale="90000"/>
          </a:bodyPr>
          <a:lstStyle/>
          <a:p>
            <a:pPr algn="l"/>
            <a:r>
              <a:rPr lang="sv-SE" i="1" dirty="0" smtClean="0"/>
              <a:t> </a:t>
            </a:r>
            <a:br>
              <a:rPr lang="sv-SE" i="1" dirty="0" smtClean="0"/>
            </a:br>
            <a:r>
              <a:rPr lang="sv-SE" sz="3600" i="1" dirty="0" smtClean="0"/>
              <a:t>En chans för psykodrama? </a:t>
            </a:r>
            <a:r>
              <a:rPr lang="sv-SE" sz="3600" i="1" dirty="0" err="1" smtClean="0"/>
              <a:t>RCTs</a:t>
            </a:r>
            <a:r>
              <a:rPr lang="sv-SE" sz="3600" i="1" dirty="0" smtClean="0"/>
              <a:t>?</a:t>
            </a:r>
            <a:r>
              <a:rPr lang="sv-SE" sz="3600" dirty="0" smtClean="0"/>
              <a:t/>
            </a:r>
            <a:br>
              <a:rPr lang="sv-SE" sz="3600" dirty="0" smtClean="0"/>
            </a:br>
            <a:r>
              <a:rPr lang="sv-SE" sz="3600" dirty="0" smtClean="0"/>
              <a:t>Definiera metoden, </a:t>
            </a:r>
            <a:r>
              <a:rPr lang="sv-SE" sz="3600" dirty="0" err="1" smtClean="0"/>
              <a:t>fidelity</a:t>
            </a:r>
            <a:r>
              <a:rPr lang="sv-SE" sz="3600" dirty="0" smtClean="0"/>
              <a:t> check, protokoll. Hur välja studiegrupp?  </a:t>
            </a:r>
            <a:br>
              <a:rPr lang="sv-SE" sz="3600" dirty="0" smtClean="0"/>
            </a:br>
            <a:r>
              <a:rPr lang="sv-SE" sz="3600" dirty="0" err="1" smtClean="0"/>
              <a:t>Fidelity-check</a:t>
            </a:r>
            <a:r>
              <a:rPr lang="sv-SE" sz="3600" dirty="0" smtClean="0"/>
              <a:t>?</a:t>
            </a:r>
            <a:br>
              <a:rPr lang="sv-SE" sz="3600" dirty="0" smtClean="0"/>
            </a:br>
            <a:r>
              <a:rPr lang="sv-SE" sz="3600" dirty="0" err="1" smtClean="0"/>
              <a:t>Selection</a:t>
            </a:r>
            <a:r>
              <a:rPr lang="sv-SE" sz="3600" dirty="0" smtClean="0"/>
              <a:t> of </a:t>
            </a:r>
            <a:r>
              <a:rPr lang="sv-SE" sz="3600" dirty="0" err="1" smtClean="0"/>
              <a:t>study</a:t>
            </a:r>
            <a:r>
              <a:rPr lang="sv-SE" sz="3600" dirty="0" smtClean="0"/>
              <a:t> group?</a:t>
            </a:r>
            <a:br>
              <a:rPr lang="sv-SE" sz="3600" dirty="0" smtClean="0"/>
            </a:br>
            <a:r>
              <a:rPr lang="sv-SE" sz="3600" dirty="0" smtClean="0"/>
              <a:t>Hur hitta kontrollgrupp? En litteraturcirkel med samma tid?  </a:t>
            </a:r>
            <a:br>
              <a:rPr lang="sv-SE" sz="3600" dirty="0" smtClean="0"/>
            </a:br>
            <a:r>
              <a:rPr lang="sv-SE" sz="3600" dirty="0" smtClean="0"/>
              <a:t> Efter hur lång tid skall bedömningen ske? Uppföljning? Vilka kriterier skall användas för utvärderingen?  </a:t>
            </a:r>
            <a:r>
              <a:rPr lang="sv-SE" dirty="0" smtClean="0"/>
              <a:t/>
            </a:r>
            <a:br>
              <a:rPr lang="sv-SE" dirty="0" smtClean="0"/>
            </a:br>
            <a:endParaRPr lang="sv-S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lstStyle/>
          <a:p>
            <a:r>
              <a:rPr lang="sv-SE" dirty="0" smtClean="0"/>
              <a:t> </a:t>
            </a:r>
            <a:br>
              <a:rPr lang="sv-SE" dirty="0" smtClean="0"/>
            </a:br>
            <a:r>
              <a:rPr lang="sv-SE" dirty="0" smtClean="0"/>
              <a:t>Möjligt men svårt. Se till exempel arbeten av </a:t>
            </a:r>
            <a:r>
              <a:rPr lang="sv-SE" dirty="0" err="1" smtClean="0"/>
              <a:t>Galabina</a:t>
            </a:r>
            <a:r>
              <a:rPr lang="sv-SE" dirty="0" smtClean="0"/>
              <a:t> och </a:t>
            </a:r>
            <a:r>
              <a:rPr lang="sv-SE" dirty="0" err="1" smtClean="0"/>
              <a:t>Krystof</a:t>
            </a:r>
            <a:r>
              <a:rPr lang="sv-SE" dirty="0" smtClean="0"/>
              <a:t>.</a:t>
            </a:r>
            <a:endParaRPr lang="sv-SE"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normAutofit fontScale="90000"/>
          </a:bodyPr>
          <a:lstStyle/>
          <a:p>
            <a:pPr algn="l"/>
            <a:r>
              <a:rPr lang="sv-SE" dirty="0" smtClean="0"/>
              <a:t>  </a:t>
            </a:r>
            <a:br>
              <a:rPr lang="sv-SE" dirty="0" smtClean="0"/>
            </a:br>
            <a:r>
              <a:rPr lang="sv-SE" dirty="0" smtClean="0"/>
              <a:t>En lättare ingång: bra fallbeskrivningar </a:t>
            </a:r>
            <a:br>
              <a:rPr lang="sv-SE" dirty="0" smtClean="0"/>
            </a:br>
            <a:r>
              <a:rPr lang="sv-SE" dirty="0" smtClean="0"/>
              <a:t/>
            </a:r>
            <a:br>
              <a:rPr lang="sv-SE" dirty="0" smtClean="0"/>
            </a:br>
            <a:r>
              <a:rPr lang="sv-SE" dirty="0" smtClean="0"/>
              <a:t>Fallserier</a:t>
            </a:r>
            <a:br>
              <a:rPr lang="sv-SE" dirty="0" smtClean="0"/>
            </a:br>
            <a:r>
              <a:rPr lang="sv-SE" dirty="0" smtClean="0"/>
              <a:t/>
            </a:r>
            <a:br>
              <a:rPr lang="sv-SE" dirty="0" smtClean="0"/>
            </a:br>
            <a:r>
              <a:rPr lang="sv-SE" dirty="0" smtClean="0"/>
              <a:t>Dessa kan publiceras i vetenskapliga tidskrifter och det finns etablerar metodik för hur de kan utföras. Till exempel ”.</a:t>
            </a:r>
            <a:endParaRPr lang="sv-S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97634"/>
          </a:xfrm>
        </p:spPr>
        <p:txBody>
          <a:bodyPr/>
          <a:lstStyle/>
          <a:p>
            <a:pPr algn="l"/>
            <a:r>
              <a:rPr lang="sv-SE" dirty="0" smtClean="0"/>
              <a:t> </a:t>
            </a:r>
            <a:br>
              <a:rPr lang="sv-SE" dirty="0" smtClean="0"/>
            </a:br>
            <a:r>
              <a:rPr lang="sv-SE" dirty="0" smtClean="0"/>
              <a:t>Fallbeskrivningens makt</a:t>
            </a:r>
            <a:br>
              <a:rPr lang="sv-SE" dirty="0" smtClean="0"/>
            </a:br>
            <a:r>
              <a:rPr lang="sv-SE" dirty="0" smtClean="0"/>
              <a:t/>
            </a:r>
            <a:br>
              <a:rPr lang="sv-SE" dirty="0" smtClean="0"/>
            </a:br>
            <a:r>
              <a:rPr lang="sv-SE" dirty="0" smtClean="0"/>
              <a:t>Spridningen av psykoanalysen</a:t>
            </a:r>
            <a:br>
              <a:rPr lang="sv-SE" dirty="0" smtClean="0"/>
            </a:br>
            <a:r>
              <a:rPr lang="sv-SE" dirty="0" smtClean="0"/>
              <a:t/>
            </a:r>
            <a:br>
              <a:rPr lang="sv-SE" dirty="0" smtClean="0"/>
            </a:br>
            <a:r>
              <a:rPr lang="sv-SE" dirty="0" smtClean="0"/>
              <a:t>Dora, Lilla  Hans, Vargmannen, Råttmannen. </a:t>
            </a:r>
            <a:endParaRPr lang="sv-S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583254"/>
          </a:xfrm>
        </p:spPr>
        <p:txBody>
          <a:bodyPr/>
          <a:lstStyle/>
          <a:p>
            <a:pPr algn="l"/>
            <a:r>
              <a:rPr lang="sv-SE" sz="5400" dirty="0" smtClean="0"/>
              <a:t>Provokativ</a:t>
            </a:r>
            <a:r>
              <a:rPr lang="sv-SE" dirty="0" smtClean="0"/>
              <a:t/>
            </a:r>
            <a:br>
              <a:rPr lang="sv-SE" dirty="0" smtClean="0"/>
            </a:br>
            <a:r>
              <a:rPr lang="sv-SE" dirty="0" smtClean="0"/>
              <a:t>grundläggande,</a:t>
            </a:r>
            <a:br>
              <a:rPr lang="sv-SE" dirty="0" smtClean="0"/>
            </a:br>
            <a:r>
              <a:rPr lang="sv-SE" dirty="0" smtClean="0"/>
              <a:t>överlevnad, mitt liv, min familj, mitt jobb, min hälsa, min grupp</a:t>
            </a:r>
            <a:endParaRPr lang="sv-S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lstStyle/>
          <a:p>
            <a:pPr algn="l"/>
            <a:r>
              <a:rPr lang="sv-SE" dirty="0" err="1" smtClean="0"/>
              <a:t>Morenos</a:t>
            </a:r>
            <a:r>
              <a:rPr lang="sv-SE" dirty="0" smtClean="0"/>
              <a:t> psykopatologi</a:t>
            </a:r>
            <a:br>
              <a:rPr lang="sv-SE" dirty="0" smtClean="0"/>
            </a:br>
            <a:r>
              <a:rPr lang="sv-SE" dirty="0" smtClean="0"/>
              <a:t/>
            </a:r>
            <a:br>
              <a:rPr lang="sv-SE" dirty="0" smtClean="0"/>
            </a:br>
            <a:r>
              <a:rPr lang="sv-SE" dirty="0" smtClean="0"/>
              <a:t>S- faktorn: för mycket eller för litet.  </a:t>
            </a:r>
            <a:br>
              <a:rPr lang="sv-SE" dirty="0" smtClean="0"/>
            </a:br>
            <a:r>
              <a:rPr lang="sv-SE" dirty="0" smtClean="0"/>
              <a:t/>
            </a:r>
            <a:br>
              <a:rPr lang="sv-SE" dirty="0" smtClean="0"/>
            </a:br>
            <a:r>
              <a:rPr lang="sv-SE" dirty="0" smtClean="0"/>
              <a:t>(</a:t>
            </a:r>
            <a:r>
              <a:rPr lang="sv-SE" dirty="0" err="1" smtClean="0"/>
              <a:t>respons-flexibilitet</a:t>
            </a:r>
            <a:r>
              <a:rPr lang="sv-SE" dirty="0" smtClean="0"/>
              <a:t>)</a:t>
            </a:r>
            <a:br>
              <a:rPr lang="sv-SE" dirty="0" smtClean="0"/>
            </a:br>
            <a:r>
              <a:rPr lang="sv-SE" dirty="0" smtClean="0"/>
              <a:t> </a:t>
            </a:r>
            <a:endParaRPr lang="sv-S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40510"/>
          </a:xfrm>
        </p:spPr>
        <p:txBody>
          <a:bodyPr>
            <a:normAutofit/>
          </a:bodyPr>
          <a:lstStyle/>
          <a:p>
            <a:r>
              <a:rPr lang="en-US" dirty="0" err="1" smtClean="0"/>
              <a:t>Kashdan</a:t>
            </a:r>
            <a:r>
              <a:rPr lang="en-US" dirty="0" smtClean="0"/>
              <a:t>, T., &amp; </a:t>
            </a:r>
            <a:r>
              <a:rPr lang="en-US" dirty="0" err="1" smtClean="0"/>
              <a:t>Rottenberg</a:t>
            </a:r>
            <a:r>
              <a:rPr lang="en-US" dirty="0" smtClean="0"/>
              <a:t>, J. (2010). Psychological flexibility as a fundamental aspect of health </a:t>
            </a:r>
            <a:r>
              <a:rPr lang="en-US" i="1" dirty="0" smtClean="0"/>
              <a:t>Clinical Psychology Review, 30</a:t>
            </a:r>
            <a:r>
              <a:rPr lang="en-US" dirty="0" smtClean="0"/>
              <a:t> (7), 865-878 DOI: </a:t>
            </a:r>
            <a:r>
              <a:rPr lang="en-US" dirty="0" smtClean="0">
                <a:hlinkClick r:id="rId2"/>
              </a:rPr>
              <a:t>10.1016/j.cpr.2010.03.001</a:t>
            </a:r>
            <a:r>
              <a:rPr lang="en-US" dirty="0" smtClean="0"/>
              <a:t/>
            </a:r>
            <a:br>
              <a:rPr lang="en-US" dirty="0" smtClean="0"/>
            </a:br>
            <a:r>
              <a:rPr lang="en-US" dirty="0" smtClean="0"/>
              <a:t> </a:t>
            </a:r>
            <a:r>
              <a:rPr lang="en-US" b="1" dirty="0" smtClean="0"/>
              <a:t> </a:t>
            </a:r>
            <a:endParaRPr lang="sv-S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pPr algn="l"/>
            <a:r>
              <a:rPr lang="sv-SE" dirty="0" smtClean="0"/>
              <a:t>Beteendemässig och tankemässig flexibilitet</a:t>
            </a:r>
            <a:br>
              <a:rPr lang="sv-SE" dirty="0" smtClean="0"/>
            </a:br>
            <a:r>
              <a:rPr lang="sv-SE" dirty="0" smtClean="0"/>
              <a:t/>
            </a:r>
            <a:br>
              <a:rPr lang="sv-SE" dirty="0" smtClean="0"/>
            </a:br>
            <a:r>
              <a:rPr lang="sv-SE" dirty="0" smtClean="0"/>
              <a:t>hälsa</a:t>
            </a:r>
            <a:br>
              <a:rPr lang="sv-SE" dirty="0" smtClean="0"/>
            </a:br>
            <a:r>
              <a:rPr lang="sv-SE" dirty="0" smtClean="0"/>
              <a:t>organisation, ledarskap, arbetsterapi</a:t>
            </a:r>
            <a:endParaRPr lang="sv-SE"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26130"/>
          </a:xfrm>
        </p:spPr>
        <p:txBody>
          <a:bodyPr>
            <a:normAutofit/>
          </a:bodyPr>
          <a:lstStyle/>
          <a:p>
            <a:pPr algn="l"/>
            <a:r>
              <a:rPr lang="sv-SE" i="1" dirty="0" smtClean="0"/>
              <a:t>Förstå fördelar</a:t>
            </a:r>
            <a:r>
              <a:rPr lang="sv-SE" dirty="0" smtClean="0"/>
              <a:t/>
            </a:r>
            <a:br>
              <a:rPr lang="sv-SE" dirty="0" smtClean="0"/>
            </a:br>
            <a:r>
              <a:rPr lang="sv-SE" dirty="0" smtClean="0"/>
              <a:t>Att skapa ett skådespel tillsammans? Att minska det förflutnas makt och lära av det? Att träna framtida handling? </a:t>
            </a:r>
            <a:r>
              <a:rPr lang="sv-SE" dirty="0" err="1" smtClean="0"/>
              <a:t>Katharsisk</a:t>
            </a:r>
            <a:r>
              <a:rPr lang="sv-SE" dirty="0" smtClean="0"/>
              <a:t> lättnad? Få en upplevelse av gemenskap?  </a:t>
            </a:r>
            <a:endParaRPr lang="sv-S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69006"/>
          </a:xfrm>
        </p:spPr>
        <p:txBody>
          <a:bodyPr>
            <a:normAutofit fontScale="90000"/>
          </a:bodyPr>
          <a:lstStyle/>
          <a:p>
            <a:pPr algn="l"/>
            <a:r>
              <a:rPr lang="sv-SE" sz="2700" i="1" dirty="0" smtClean="0"/>
              <a:t> </a:t>
            </a:r>
            <a:r>
              <a:rPr lang="sv-SE" sz="2700" dirty="0" smtClean="0"/>
              <a:t/>
            </a:r>
            <a:br>
              <a:rPr lang="sv-SE" sz="2700" dirty="0" smtClean="0"/>
            </a:br>
            <a:r>
              <a:rPr lang="sv-SE" sz="2700" dirty="0" smtClean="0"/>
              <a:t> </a:t>
            </a:r>
            <a:r>
              <a:rPr lang="sv-SE" sz="3600" i="1" dirty="0" smtClean="0"/>
              <a:t>Förstå nackdelar, biverkningar</a:t>
            </a:r>
            <a:br>
              <a:rPr lang="sv-SE" sz="3600" i="1" dirty="0" smtClean="0"/>
            </a:br>
            <a:r>
              <a:rPr lang="sv-SE" sz="3600" dirty="0" smtClean="0"/>
              <a:t> Biverkningar tas numera upp inte bara för farmakologisk behandling utan även för psykoterapeutisk.</a:t>
            </a:r>
            <a:br>
              <a:rPr lang="sv-SE" sz="3600" dirty="0" smtClean="0"/>
            </a:br>
            <a:r>
              <a:rPr lang="sv-SE" sz="3600" dirty="0" smtClean="0"/>
              <a:t>Kontrollförlust?</a:t>
            </a:r>
            <a:br>
              <a:rPr lang="sv-SE" sz="3600" dirty="0" smtClean="0"/>
            </a:br>
            <a:r>
              <a:rPr lang="sv-SE" sz="3600" dirty="0" smtClean="0"/>
              <a:t>Mobbing?</a:t>
            </a:r>
            <a:br>
              <a:rPr lang="sv-SE" sz="3600" dirty="0" smtClean="0"/>
            </a:br>
            <a:r>
              <a:rPr lang="sv-SE" sz="3600" dirty="0" smtClean="0"/>
              <a:t>Tränar dåliga framtida handlingar?</a:t>
            </a:r>
            <a:br>
              <a:rPr lang="sv-SE" sz="3600" dirty="0" smtClean="0"/>
            </a:br>
            <a:r>
              <a:rPr lang="sv-SE" sz="3600" dirty="0" smtClean="0"/>
              <a:t>Skapar beroende?</a:t>
            </a:r>
            <a:br>
              <a:rPr lang="sv-SE" sz="3600" dirty="0" smtClean="0"/>
            </a:br>
            <a:r>
              <a:rPr lang="sv-SE" sz="3600" dirty="0" smtClean="0"/>
              <a:t>Ger en sektliknande erfarenhet?</a:t>
            </a:r>
            <a:r>
              <a:rPr lang="sv-SE" sz="3600" i="1" dirty="0" smtClean="0"/>
              <a:t/>
            </a:r>
            <a:br>
              <a:rPr lang="sv-SE" sz="3600" i="1" dirty="0" smtClean="0"/>
            </a:br>
            <a:r>
              <a:rPr lang="sv-SE" dirty="0" smtClean="0"/>
              <a:t/>
            </a:r>
            <a:br>
              <a:rPr lang="sv-SE" dirty="0" smtClean="0"/>
            </a:br>
            <a:endParaRPr lang="sv-S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40510"/>
          </a:xfrm>
        </p:spPr>
        <p:txBody>
          <a:bodyPr/>
          <a:lstStyle/>
          <a:p>
            <a:pPr algn="l"/>
            <a:r>
              <a:rPr lang="sv-SE" dirty="0" smtClean="0"/>
              <a:t> </a:t>
            </a:r>
            <a:br>
              <a:rPr lang="sv-SE" dirty="0" smtClean="0"/>
            </a:br>
            <a:r>
              <a:rPr lang="sv-SE" sz="5400" dirty="0" smtClean="0"/>
              <a:t>Psykodrama är större än klinisk behandling</a:t>
            </a:r>
            <a:endParaRPr lang="sv-SE" sz="5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274638"/>
            <a:ext cx="8229600" cy="5869006"/>
          </a:xfrm>
        </p:spPr>
        <p:txBody>
          <a:bodyPr>
            <a:normAutofit/>
          </a:bodyPr>
          <a:lstStyle/>
          <a:p>
            <a:pPr algn="l"/>
            <a:r>
              <a:rPr lang="sv-SE" dirty="0" smtClean="0"/>
              <a:t> </a:t>
            </a:r>
            <a:br>
              <a:rPr lang="sv-SE" dirty="0" smtClean="0"/>
            </a:br>
            <a:r>
              <a:rPr lang="sv-SE" dirty="0" smtClean="0"/>
              <a:t/>
            </a:r>
            <a:br>
              <a:rPr lang="sv-SE" dirty="0" smtClean="0"/>
            </a:br>
            <a:r>
              <a:rPr lang="sv-SE" dirty="0" err="1" smtClean="0"/>
              <a:t>Moreno</a:t>
            </a:r>
            <a:r>
              <a:rPr lang="sv-SE" dirty="0" smtClean="0"/>
              <a:t> skrev någonstans att psykoterapi för psykodrama vara bara var en slags vila, ett sätt för en idé att kunna överleva för att sedan spridas till vidare sociala fält</a:t>
            </a:r>
            <a:br>
              <a:rPr lang="sv-SE" dirty="0" smtClean="0"/>
            </a:br>
            <a:endParaRPr lang="sv-S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pPr algn="l"/>
            <a:r>
              <a:rPr lang="sv-SE" dirty="0" smtClean="0"/>
              <a:t>Psykodramats rötter</a:t>
            </a:r>
            <a:br>
              <a:rPr lang="sv-SE" dirty="0" smtClean="0"/>
            </a:br>
            <a:r>
              <a:rPr lang="sv-SE" dirty="0" smtClean="0"/>
              <a:t/>
            </a:r>
            <a:br>
              <a:rPr lang="sv-SE" dirty="0" smtClean="0"/>
            </a:br>
            <a:r>
              <a:rPr lang="sv-SE" dirty="0" smtClean="0"/>
              <a:t>Teater</a:t>
            </a:r>
            <a:br>
              <a:rPr lang="sv-SE" dirty="0" smtClean="0"/>
            </a:br>
            <a:r>
              <a:rPr lang="sv-SE" dirty="0" smtClean="0"/>
              <a:t>lek</a:t>
            </a:r>
            <a:br>
              <a:rPr lang="sv-SE" dirty="0" smtClean="0"/>
            </a:br>
            <a:r>
              <a:rPr lang="sv-SE" dirty="0" smtClean="0"/>
              <a:t>Socialt förändringsarbete</a:t>
            </a:r>
            <a:br>
              <a:rPr lang="sv-SE" dirty="0" smtClean="0"/>
            </a:br>
            <a:r>
              <a:rPr lang="sv-SE" dirty="0" smtClean="0"/>
              <a:t>Religion</a:t>
            </a:r>
            <a:br>
              <a:rPr lang="sv-SE" dirty="0" smtClean="0"/>
            </a:br>
            <a:r>
              <a:rPr lang="sv-SE" dirty="0" smtClean="0"/>
              <a:t>ritual</a:t>
            </a:r>
            <a:endParaRPr lang="sv-SE"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2844" y="274638"/>
            <a:ext cx="8543956" cy="5818658"/>
          </a:xfrm>
        </p:spPr>
        <p:txBody>
          <a:bodyPr>
            <a:normAutofit/>
          </a:bodyPr>
          <a:lstStyle/>
          <a:p>
            <a:pPr algn="l"/>
            <a:r>
              <a:rPr lang="sv-SE" sz="2400" dirty="0" smtClean="0"/>
              <a:t> </a:t>
            </a:r>
            <a:br>
              <a:rPr lang="sv-SE" sz="2400" dirty="0" smtClean="0"/>
            </a:br>
            <a:r>
              <a:rPr lang="sv-SE" sz="2400" dirty="0" smtClean="0"/>
              <a:t/>
            </a:r>
            <a:br>
              <a:rPr lang="sv-SE" sz="2400" dirty="0" smtClean="0"/>
            </a:br>
            <a:r>
              <a:rPr lang="sv-SE" sz="4000" dirty="0" smtClean="0"/>
              <a:t>Det är som vetenskap om konst, om skapande: hur kan man forska om något som bara görs en gång? Vetenskap använder ord och siffror men kan inte fånga själva den skapande processen.</a:t>
            </a:r>
            <a:endParaRPr lang="sv-SE" sz="4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lstStyle/>
          <a:p>
            <a:endParaRPr lang="sv-SE" dirty="0"/>
          </a:p>
        </p:txBody>
      </p:sp>
      <p:pic>
        <p:nvPicPr>
          <p:cNvPr id="3" name="Bildobjekt 2" descr="69de22103700ba1323be6a389014afc2.jpg"/>
          <p:cNvPicPr>
            <a:picLocks noChangeAspect="1"/>
          </p:cNvPicPr>
          <p:nvPr/>
        </p:nvPicPr>
        <p:blipFill>
          <a:blip r:embed="rId2" cstate="print"/>
          <a:stretch>
            <a:fillRect/>
          </a:stretch>
        </p:blipFill>
        <p:spPr>
          <a:xfrm>
            <a:off x="-324544" y="476672"/>
            <a:ext cx="9468544" cy="57606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83320"/>
          </a:xfrm>
        </p:spPr>
        <p:txBody>
          <a:bodyPr>
            <a:normAutofit/>
          </a:bodyPr>
          <a:lstStyle/>
          <a:p>
            <a:r>
              <a:rPr lang="sv-SE" sz="9600" dirty="0" smtClean="0"/>
              <a:t> </a:t>
            </a:r>
            <a:br>
              <a:rPr lang="sv-SE" sz="9600" dirty="0" smtClean="0"/>
            </a:br>
            <a:r>
              <a:rPr lang="sv-SE" sz="9600" dirty="0" smtClean="0"/>
              <a:t>Men vår metod?</a:t>
            </a:r>
            <a:endParaRPr lang="sv-SE" sz="96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normAutofit fontScale="90000"/>
          </a:bodyPr>
          <a:lstStyle/>
          <a:p>
            <a:pPr algn="l"/>
            <a:r>
              <a:rPr lang="sv-SE" dirty="0" err="1" smtClean="0"/>
              <a:t>Spinoza</a:t>
            </a:r>
            <a:r>
              <a:rPr lang="sv-SE" dirty="0" smtClean="0"/>
              <a:t> - Gud är själva naturen, detta kan en möjlighet för naturvetenskapen att utvecklas, att beskriva Guds verk.  </a:t>
            </a:r>
            <a:br>
              <a:rPr lang="sv-SE" dirty="0" smtClean="0"/>
            </a:br>
            <a:r>
              <a:rPr lang="sv-SE" dirty="0" smtClean="0"/>
              <a:t/>
            </a:r>
            <a:br>
              <a:rPr lang="sv-SE" dirty="0" smtClean="0"/>
            </a:br>
            <a:r>
              <a:rPr lang="sv-SE" dirty="0" err="1" smtClean="0"/>
              <a:t>Moreno</a:t>
            </a:r>
            <a:r>
              <a:rPr lang="sv-SE" dirty="0" smtClean="0"/>
              <a:t> – Gud finns i själva handlingen, i utförande, i skapandet.  </a:t>
            </a:r>
            <a:br>
              <a:rPr lang="sv-SE" dirty="0" smtClean="0"/>
            </a:br>
            <a:r>
              <a:rPr lang="sv-SE" dirty="0" smtClean="0"/>
              <a:t/>
            </a:r>
            <a:br>
              <a:rPr lang="sv-SE" dirty="0" smtClean="0"/>
            </a:br>
            <a:r>
              <a:rPr lang="sv-SE" dirty="0" smtClean="0"/>
              <a:t> </a:t>
            </a:r>
            <a:endParaRPr lang="sv-SE"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normAutofit/>
          </a:bodyPr>
          <a:lstStyle/>
          <a:p>
            <a:pPr algn="l"/>
            <a:r>
              <a:rPr lang="sv-SE" sz="3200" dirty="0" smtClean="0"/>
              <a:t>As </a:t>
            </a:r>
            <a:r>
              <a:rPr lang="sv-SE" sz="3200" dirty="0" err="1" smtClean="0"/>
              <a:t>long</a:t>
            </a:r>
            <a:r>
              <a:rPr lang="sv-SE" sz="3200" dirty="0" smtClean="0"/>
              <a:t> as the social scientist </a:t>
            </a:r>
            <a:r>
              <a:rPr lang="sv-SE" sz="3200" dirty="0" err="1" smtClean="0"/>
              <a:t>was</a:t>
            </a:r>
            <a:r>
              <a:rPr lang="sv-SE" sz="3200" dirty="0" smtClean="0"/>
              <a:t> a </a:t>
            </a:r>
            <a:r>
              <a:rPr lang="sv-SE" sz="3200" dirty="0" err="1" smtClean="0"/>
              <a:t>pedantic</a:t>
            </a:r>
            <a:r>
              <a:rPr lang="sv-SE" sz="3200" dirty="0" smtClean="0"/>
              <a:t> </a:t>
            </a:r>
            <a:r>
              <a:rPr lang="sv-SE" sz="3200" dirty="0" err="1" smtClean="0"/>
              <a:t>actuarist</a:t>
            </a:r>
            <a:r>
              <a:rPr lang="sv-SE" sz="3200" dirty="0" smtClean="0"/>
              <a:t> and </a:t>
            </a:r>
            <a:r>
              <a:rPr lang="sv-SE" sz="3200" dirty="0" err="1" smtClean="0"/>
              <a:t>demographer</a:t>
            </a:r>
            <a:r>
              <a:rPr lang="sv-SE" sz="3200" dirty="0" smtClean="0"/>
              <a:t>, a vital </a:t>
            </a:r>
            <a:r>
              <a:rPr lang="sv-SE" sz="3200" dirty="0" err="1" smtClean="0"/>
              <a:t>statistician</a:t>
            </a:r>
            <a:r>
              <a:rPr lang="sv-SE" sz="3200" dirty="0" smtClean="0"/>
              <a:t> and naive </a:t>
            </a:r>
            <a:r>
              <a:rPr lang="sv-SE" sz="3200" dirty="0" err="1" smtClean="0"/>
              <a:t>economist</a:t>
            </a:r>
            <a:r>
              <a:rPr lang="sv-SE" sz="3200" dirty="0" smtClean="0"/>
              <a:t>, the </a:t>
            </a:r>
            <a:r>
              <a:rPr lang="sv-SE" sz="3200" dirty="0" err="1" smtClean="0"/>
              <a:t>model</a:t>
            </a:r>
            <a:r>
              <a:rPr lang="sv-SE" sz="3200" dirty="0" smtClean="0"/>
              <a:t> passed. </a:t>
            </a:r>
            <a:r>
              <a:rPr lang="sv-SE" sz="3200" dirty="0" err="1" smtClean="0"/>
              <a:t>But</a:t>
            </a:r>
            <a:r>
              <a:rPr lang="sv-SE" sz="3200" dirty="0" smtClean="0"/>
              <a:t> as </a:t>
            </a:r>
            <a:r>
              <a:rPr lang="sv-SE" sz="3200" dirty="0" err="1" smtClean="0"/>
              <a:t>soon</a:t>
            </a:r>
            <a:r>
              <a:rPr lang="sv-SE" sz="3200" dirty="0" smtClean="0"/>
              <a:t> as </a:t>
            </a:r>
            <a:r>
              <a:rPr lang="sv-SE" sz="3200" dirty="0" err="1" smtClean="0"/>
              <a:t>he</a:t>
            </a:r>
            <a:r>
              <a:rPr lang="sv-SE" sz="3200" dirty="0" smtClean="0"/>
              <a:t> </a:t>
            </a:r>
            <a:r>
              <a:rPr lang="sv-SE" sz="3200" dirty="0" err="1" smtClean="0"/>
              <a:t>became</a:t>
            </a:r>
            <a:r>
              <a:rPr lang="sv-SE" sz="3200" dirty="0" smtClean="0"/>
              <a:t> </a:t>
            </a:r>
            <a:r>
              <a:rPr lang="sv-SE" sz="3200" dirty="0" err="1" smtClean="0"/>
              <a:t>concerned</a:t>
            </a:r>
            <a:r>
              <a:rPr lang="sv-SE" sz="3200" dirty="0" smtClean="0"/>
              <a:t> with the </a:t>
            </a:r>
            <a:r>
              <a:rPr lang="sv-SE" sz="3200" dirty="0" err="1" smtClean="0"/>
              <a:t>We´s</a:t>
            </a:r>
            <a:r>
              <a:rPr lang="sv-SE" sz="3200" dirty="0" smtClean="0"/>
              <a:t> and </a:t>
            </a:r>
            <a:r>
              <a:rPr lang="sv-SE" sz="3200" dirty="0" err="1" smtClean="0"/>
              <a:t>collectivities</a:t>
            </a:r>
            <a:r>
              <a:rPr lang="sv-SE" sz="3200" dirty="0" smtClean="0"/>
              <a:t> of the </a:t>
            </a:r>
            <a:r>
              <a:rPr lang="sv-SE" sz="3200" dirty="0" err="1" smtClean="0"/>
              <a:t>actor´s</a:t>
            </a:r>
            <a:r>
              <a:rPr lang="sv-SE" sz="3200" dirty="0" smtClean="0"/>
              <a:t> the </a:t>
            </a:r>
            <a:r>
              <a:rPr lang="sv-SE" sz="3200" dirty="0" err="1" smtClean="0"/>
              <a:t>model</a:t>
            </a:r>
            <a:r>
              <a:rPr lang="sv-SE" sz="3200" dirty="0" smtClean="0"/>
              <a:t> </a:t>
            </a:r>
            <a:r>
              <a:rPr lang="sv-SE" sz="3200" dirty="0" err="1" smtClean="0"/>
              <a:t>needed</a:t>
            </a:r>
            <a:r>
              <a:rPr lang="sv-SE" sz="3200" dirty="0" smtClean="0"/>
              <a:t> an </a:t>
            </a:r>
            <a:r>
              <a:rPr lang="sv-SE" sz="3200" dirty="0" err="1" smtClean="0"/>
              <a:t>extension…a</a:t>
            </a:r>
            <a:r>
              <a:rPr lang="sv-SE" sz="3200" dirty="0" smtClean="0"/>
              <a:t> new dimension to the </a:t>
            </a:r>
            <a:r>
              <a:rPr lang="sv-SE" sz="3200" dirty="0" err="1" smtClean="0"/>
              <a:t>Godhead</a:t>
            </a:r>
            <a:r>
              <a:rPr lang="sv-SE" sz="3200" dirty="0" smtClean="0"/>
              <a:t>..God in first person..the dimension of </a:t>
            </a:r>
            <a:r>
              <a:rPr lang="sv-SE" sz="3200" dirty="0" err="1" smtClean="0"/>
              <a:t>subjectivity</a:t>
            </a:r>
            <a:r>
              <a:rPr lang="sv-SE" sz="3200" dirty="0" smtClean="0"/>
              <a:t>, the dimension of the </a:t>
            </a:r>
            <a:r>
              <a:rPr lang="sv-SE" sz="3200" dirty="0" err="1" smtClean="0"/>
              <a:t>actor</a:t>
            </a:r>
            <a:r>
              <a:rPr lang="sv-SE" sz="3200" dirty="0" smtClean="0"/>
              <a:t> and </a:t>
            </a:r>
            <a:r>
              <a:rPr lang="sv-SE" sz="3200" dirty="0" err="1" smtClean="0"/>
              <a:t>creator</a:t>
            </a:r>
            <a:r>
              <a:rPr lang="sv-SE" sz="3200" dirty="0" smtClean="0"/>
              <a:t>, of </a:t>
            </a:r>
            <a:r>
              <a:rPr lang="sv-SE" sz="3200" dirty="0" err="1" smtClean="0"/>
              <a:t>spontaneity</a:t>
            </a:r>
            <a:r>
              <a:rPr lang="sv-SE" sz="3200" dirty="0" smtClean="0"/>
              <a:t> and </a:t>
            </a:r>
            <a:r>
              <a:rPr lang="sv-SE" sz="3200" dirty="0" err="1" smtClean="0"/>
              <a:t>creativity….The</a:t>
            </a:r>
            <a:r>
              <a:rPr lang="sv-SE" sz="3200" dirty="0" smtClean="0"/>
              <a:t> </a:t>
            </a:r>
            <a:r>
              <a:rPr lang="sv-SE" sz="3200" dirty="0" err="1" smtClean="0"/>
              <a:t>search</a:t>
            </a:r>
            <a:r>
              <a:rPr lang="sv-SE" sz="3200" dirty="0" smtClean="0"/>
              <a:t> for a </a:t>
            </a:r>
            <a:r>
              <a:rPr lang="sv-SE" sz="3200" dirty="0" err="1" smtClean="0"/>
              <a:t>model</a:t>
            </a:r>
            <a:r>
              <a:rPr lang="sv-SE" sz="3200" dirty="0" smtClean="0"/>
              <a:t> of </a:t>
            </a:r>
            <a:r>
              <a:rPr lang="sv-SE" sz="3200" dirty="0" err="1" smtClean="0"/>
              <a:t>scientific</a:t>
            </a:r>
            <a:r>
              <a:rPr lang="sv-SE" sz="3200" dirty="0" smtClean="0"/>
              <a:t> </a:t>
            </a:r>
            <a:r>
              <a:rPr lang="sv-SE" sz="3200" dirty="0" err="1" smtClean="0"/>
              <a:t>objectivity</a:t>
            </a:r>
            <a:r>
              <a:rPr lang="sv-SE" sz="3200" dirty="0" smtClean="0"/>
              <a:t> in the social </a:t>
            </a:r>
            <a:r>
              <a:rPr lang="sv-SE" sz="3200" dirty="0" err="1" smtClean="0"/>
              <a:t>sciences</a:t>
            </a:r>
            <a:r>
              <a:rPr lang="sv-SE" sz="3200" dirty="0" smtClean="0"/>
              <a:t>. ( </a:t>
            </a:r>
            <a:r>
              <a:rPr lang="sv-SE" sz="3200" dirty="0" err="1" smtClean="0"/>
              <a:t>Moreno</a:t>
            </a:r>
            <a:r>
              <a:rPr lang="sv-SE" sz="3200" dirty="0" smtClean="0"/>
              <a:t> </a:t>
            </a:r>
            <a:r>
              <a:rPr lang="sv-SE" sz="3200" dirty="0" err="1" smtClean="0"/>
              <a:t>preludes</a:t>
            </a:r>
            <a:r>
              <a:rPr lang="sv-SE" sz="3200" dirty="0" smtClean="0"/>
              <a:t> to my </a:t>
            </a:r>
            <a:r>
              <a:rPr lang="sv-SE" sz="3200" dirty="0" err="1" smtClean="0"/>
              <a:t>autobiography</a:t>
            </a:r>
            <a:r>
              <a:rPr lang="sv-SE" sz="3200" dirty="0" smtClean="0"/>
              <a:t>)</a:t>
            </a:r>
            <a:endParaRPr lang="sv-SE" sz="3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lstStyle/>
          <a:p>
            <a:pPr algn="l"/>
            <a:r>
              <a:rPr lang="sv-SE" dirty="0" smtClean="0"/>
              <a:t>The </a:t>
            </a:r>
            <a:r>
              <a:rPr lang="sv-SE" dirty="0" err="1" smtClean="0"/>
              <a:t>creative</a:t>
            </a:r>
            <a:r>
              <a:rPr lang="sv-SE" dirty="0" smtClean="0"/>
              <a:t> definition of ”</a:t>
            </a:r>
            <a:r>
              <a:rPr lang="sv-SE" dirty="0" err="1" smtClean="0"/>
              <a:t>Godplaying</a:t>
            </a:r>
            <a:r>
              <a:rPr lang="sv-SE" dirty="0" smtClean="0"/>
              <a:t>” is the maximum of </a:t>
            </a:r>
            <a:r>
              <a:rPr lang="sv-SE" dirty="0" err="1" smtClean="0"/>
              <a:t>involvement</a:t>
            </a:r>
            <a:r>
              <a:rPr lang="sv-SE" dirty="0" smtClean="0"/>
              <a:t>, the putting of </a:t>
            </a:r>
            <a:r>
              <a:rPr lang="sv-SE" dirty="0" err="1" smtClean="0"/>
              <a:t>everything</a:t>
            </a:r>
            <a:r>
              <a:rPr lang="sv-SE" dirty="0" smtClean="0"/>
              <a:t> </a:t>
            </a:r>
            <a:r>
              <a:rPr lang="sv-SE" dirty="0" err="1" smtClean="0"/>
              <a:t>unborn</a:t>
            </a:r>
            <a:r>
              <a:rPr lang="sv-SE" dirty="0" smtClean="0"/>
              <a:t> from the </a:t>
            </a:r>
            <a:r>
              <a:rPr lang="sv-SE" dirty="0" err="1" smtClean="0"/>
              <a:t>chaos</a:t>
            </a:r>
            <a:r>
              <a:rPr lang="sv-SE" dirty="0" smtClean="0"/>
              <a:t> inte the first moment of </a:t>
            </a:r>
            <a:r>
              <a:rPr lang="sv-SE" dirty="0" err="1" smtClean="0"/>
              <a:t>being</a:t>
            </a:r>
            <a:r>
              <a:rPr lang="sv-SE" dirty="0" smtClean="0"/>
              <a:t>. This </a:t>
            </a:r>
            <a:r>
              <a:rPr lang="sv-SE" dirty="0" err="1" smtClean="0"/>
              <a:t>preoccupation</a:t>
            </a:r>
            <a:r>
              <a:rPr lang="sv-SE" dirty="0" smtClean="0"/>
              <a:t> with the </a:t>
            </a:r>
            <a:r>
              <a:rPr lang="sv-SE" i="1" dirty="0" smtClean="0"/>
              <a:t>status</a:t>
            </a:r>
            <a:r>
              <a:rPr lang="sv-SE" dirty="0" smtClean="0"/>
              <a:t> and </a:t>
            </a:r>
            <a:r>
              <a:rPr lang="sv-SE" i="1" dirty="0" err="1" smtClean="0"/>
              <a:t>locus</a:t>
            </a:r>
            <a:r>
              <a:rPr lang="sv-SE" i="1" dirty="0" smtClean="0"/>
              <a:t> </a:t>
            </a:r>
            <a:r>
              <a:rPr lang="sv-SE" i="1" dirty="0" err="1" smtClean="0"/>
              <a:t>nascendi</a:t>
            </a:r>
            <a:r>
              <a:rPr lang="sv-SE" i="1" dirty="0" smtClean="0"/>
              <a:t> </a:t>
            </a:r>
            <a:r>
              <a:rPr lang="sv-SE" dirty="0" err="1" smtClean="0"/>
              <a:t>became</a:t>
            </a:r>
            <a:r>
              <a:rPr lang="sv-SE" dirty="0" smtClean="0"/>
              <a:t> the guide of all my </a:t>
            </a:r>
            <a:r>
              <a:rPr lang="sv-SE" dirty="0" err="1" smtClean="0"/>
              <a:t>future</a:t>
            </a:r>
            <a:r>
              <a:rPr lang="sv-SE" dirty="0" smtClean="0"/>
              <a:t> work.(</a:t>
            </a:r>
            <a:r>
              <a:rPr lang="sv-SE" dirty="0" err="1" smtClean="0"/>
              <a:t>xvii</a:t>
            </a:r>
            <a:r>
              <a:rPr lang="sv-SE" dirty="0" smtClean="0"/>
              <a:t>)</a:t>
            </a:r>
            <a:endParaRPr lang="sv-SE"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74642"/>
          </a:xfrm>
        </p:spPr>
        <p:txBody>
          <a:bodyPr/>
          <a:lstStyle/>
          <a:p>
            <a:pPr algn="l"/>
            <a:r>
              <a:rPr lang="sv-SE" dirty="0" smtClean="0"/>
              <a:t>…</a:t>
            </a:r>
            <a:r>
              <a:rPr lang="sv-SE" dirty="0" err="1" smtClean="0"/>
              <a:t>nature</a:t>
            </a:r>
            <a:r>
              <a:rPr lang="sv-SE" dirty="0" smtClean="0"/>
              <a:t> has given </a:t>
            </a:r>
            <a:r>
              <a:rPr lang="sv-SE" dirty="0" err="1" smtClean="0"/>
              <a:t>us</a:t>
            </a:r>
            <a:r>
              <a:rPr lang="sv-SE" dirty="0" smtClean="0"/>
              <a:t> a master </a:t>
            </a:r>
            <a:r>
              <a:rPr lang="sv-SE" dirty="0" err="1" smtClean="0"/>
              <a:t>model</a:t>
            </a:r>
            <a:r>
              <a:rPr lang="sv-SE" dirty="0" smtClean="0"/>
              <a:t> for </a:t>
            </a:r>
            <a:r>
              <a:rPr lang="sv-SE" dirty="0" err="1" smtClean="0"/>
              <a:t>creativity</a:t>
            </a:r>
            <a:r>
              <a:rPr lang="sv-SE" dirty="0" smtClean="0"/>
              <a:t> – the </a:t>
            </a:r>
            <a:r>
              <a:rPr lang="sv-SE" dirty="0" err="1" smtClean="0"/>
              <a:t>way</a:t>
            </a:r>
            <a:r>
              <a:rPr lang="sv-SE" dirty="0" smtClean="0"/>
              <a:t> a </a:t>
            </a:r>
            <a:r>
              <a:rPr lang="sv-SE" dirty="0" err="1" smtClean="0"/>
              <a:t>woman</a:t>
            </a:r>
            <a:r>
              <a:rPr lang="sv-SE" dirty="0" smtClean="0"/>
              <a:t> </a:t>
            </a:r>
            <a:r>
              <a:rPr lang="sv-SE" dirty="0" err="1" smtClean="0"/>
              <a:t>conceives</a:t>
            </a:r>
            <a:r>
              <a:rPr lang="sv-SE" dirty="0" smtClean="0"/>
              <a:t> and </a:t>
            </a:r>
            <a:r>
              <a:rPr lang="sv-SE" dirty="0" err="1" smtClean="0"/>
              <a:t>carries</a:t>
            </a:r>
            <a:r>
              <a:rPr lang="sv-SE" dirty="0" smtClean="0"/>
              <a:t> a baby </a:t>
            </a:r>
            <a:r>
              <a:rPr lang="sv-SE" i="1" dirty="0" err="1" smtClean="0"/>
              <a:t>alone</a:t>
            </a:r>
            <a:r>
              <a:rPr lang="sv-SE" dirty="0" smtClean="0"/>
              <a:t>, up to </a:t>
            </a:r>
            <a:r>
              <a:rPr lang="sv-SE" dirty="0" err="1" smtClean="0"/>
              <a:t>delivery</a:t>
            </a:r>
            <a:r>
              <a:rPr lang="sv-SE" dirty="0" smtClean="0"/>
              <a:t>; as </a:t>
            </a:r>
            <a:r>
              <a:rPr lang="sv-SE" dirty="0" err="1" smtClean="0"/>
              <a:t>soon</a:t>
            </a:r>
            <a:r>
              <a:rPr lang="sv-SE" dirty="0" smtClean="0"/>
              <a:t> as the infant is </a:t>
            </a:r>
            <a:r>
              <a:rPr lang="sv-SE" dirty="0" err="1" smtClean="0"/>
              <a:t>born</a:t>
            </a:r>
            <a:r>
              <a:rPr lang="sv-SE" dirty="0" smtClean="0"/>
              <a:t>, </a:t>
            </a:r>
            <a:r>
              <a:rPr lang="sv-SE" i="1" dirty="0" err="1" smtClean="0"/>
              <a:t>other</a:t>
            </a:r>
            <a:r>
              <a:rPr lang="sv-SE" dirty="0" smtClean="0"/>
              <a:t> </a:t>
            </a:r>
            <a:r>
              <a:rPr lang="sv-SE" dirty="0" err="1" smtClean="0"/>
              <a:t>individuals</a:t>
            </a:r>
            <a:r>
              <a:rPr lang="sv-SE" dirty="0" smtClean="0"/>
              <a:t> </a:t>
            </a:r>
            <a:r>
              <a:rPr lang="sv-SE" dirty="0" err="1" smtClean="0"/>
              <a:t>may</a:t>
            </a:r>
            <a:r>
              <a:rPr lang="sv-SE" dirty="0" smtClean="0"/>
              <a:t> step in to </a:t>
            </a:r>
            <a:r>
              <a:rPr lang="sv-SE" dirty="0" err="1" smtClean="0"/>
              <a:t>help</a:t>
            </a:r>
            <a:r>
              <a:rPr lang="sv-SE" dirty="0" smtClean="0"/>
              <a:t>”</a:t>
            </a:r>
            <a:endParaRPr lang="sv-S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679302"/>
            <a:ext cx="8229600" cy="6178698"/>
          </a:xfrm>
        </p:spPr>
        <p:txBody>
          <a:bodyPr>
            <a:noAutofit/>
          </a:bodyPr>
          <a:lstStyle/>
          <a:p>
            <a:pPr algn="l"/>
            <a:r>
              <a:rPr lang="sv-SE" sz="6000" dirty="0" smtClean="0"/>
              <a:t>”Who has not </a:t>
            </a:r>
            <a:r>
              <a:rPr lang="sv-SE" sz="6000" dirty="0" err="1" smtClean="0"/>
              <a:t>seen</a:t>
            </a:r>
            <a:r>
              <a:rPr lang="sv-SE" sz="6000" dirty="0" smtClean="0"/>
              <a:t> a </a:t>
            </a:r>
            <a:r>
              <a:rPr lang="sv-SE" sz="6000" dirty="0" err="1" smtClean="0"/>
              <a:t>mother</a:t>
            </a:r>
            <a:r>
              <a:rPr lang="sv-SE" sz="6000" dirty="0" smtClean="0"/>
              <a:t> </a:t>
            </a:r>
            <a:r>
              <a:rPr lang="sv-SE" sz="6000" dirty="0" err="1" smtClean="0"/>
              <a:t>talking</a:t>
            </a:r>
            <a:r>
              <a:rPr lang="sv-SE" sz="6000" dirty="0" smtClean="0"/>
              <a:t> to </a:t>
            </a:r>
            <a:r>
              <a:rPr lang="sv-SE" sz="6000" dirty="0" err="1" smtClean="0"/>
              <a:t>her</a:t>
            </a:r>
            <a:r>
              <a:rPr lang="sv-SE" sz="6000" dirty="0" smtClean="0"/>
              <a:t> infant, a </a:t>
            </a:r>
            <a:r>
              <a:rPr lang="sv-SE" sz="6000" dirty="0" err="1" smtClean="0"/>
              <a:t>few</a:t>
            </a:r>
            <a:r>
              <a:rPr lang="sv-SE" sz="6000" dirty="0" smtClean="0"/>
              <a:t> </a:t>
            </a:r>
            <a:r>
              <a:rPr lang="sv-SE" sz="6000" dirty="0" err="1" smtClean="0"/>
              <a:t>weeks</a:t>
            </a:r>
            <a:r>
              <a:rPr lang="sv-SE" sz="6000" dirty="0" smtClean="0"/>
              <a:t> </a:t>
            </a:r>
            <a:r>
              <a:rPr lang="sv-SE" sz="6000" dirty="0" err="1" smtClean="0"/>
              <a:t>old</a:t>
            </a:r>
            <a:r>
              <a:rPr lang="sv-SE" sz="6000" dirty="0" smtClean="0"/>
              <a:t>, </a:t>
            </a:r>
            <a:r>
              <a:rPr lang="sv-SE" sz="6000" dirty="0" err="1" smtClean="0"/>
              <a:t>taking</a:t>
            </a:r>
            <a:r>
              <a:rPr lang="sv-SE" sz="6000" dirty="0" smtClean="0"/>
              <a:t> the part of the baby as </a:t>
            </a:r>
            <a:r>
              <a:rPr lang="sv-SE" sz="6000" dirty="0" err="1" smtClean="0"/>
              <a:t>well</a:t>
            </a:r>
            <a:r>
              <a:rPr lang="sv-SE" sz="6000" dirty="0" smtClean="0"/>
              <a:t> as </a:t>
            </a:r>
            <a:r>
              <a:rPr lang="sv-SE" sz="6000" dirty="0" err="1" smtClean="0"/>
              <a:t>her</a:t>
            </a:r>
            <a:r>
              <a:rPr lang="sv-SE" sz="6000" dirty="0" smtClean="0"/>
              <a:t> </a:t>
            </a:r>
            <a:r>
              <a:rPr lang="sv-SE" sz="6000" dirty="0" err="1" smtClean="0"/>
              <a:t>own</a:t>
            </a:r>
            <a:r>
              <a:rPr lang="sv-SE" sz="6000" dirty="0" smtClean="0"/>
              <a:t> in </a:t>
            </a:r>
            <a:r>
              <a:rPr lang="sv-SE" sz="6000" dirty="0" err="1" smtClean="0"/>
              <a:t>perfect</a:t>
            </a:r>
            <a:r>
              <a:rPr lang="sv-SE" sz="6000" dirty="0" smtClean="0"/>
              <a:t> </a:t>
            </a:r>
            <a:r>
              <a:rPr lang="sv-SE" sz="6000" dirty="0" err="1" smtClean="0"/>
              <a:t>harmony</a:t>
            </a:r>
            <a:r>
              <a:rPr lang="sv-SE" sz="6000" dirty="0" smtClean="0"/>
              <a:t>” (p36)</a:t>
            </a:r>
            <a:endParaRPr lang="sv-SE" sz="6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normAutofit/>
          </a:bodyPr>
          <a:lstStyle/>
          <a:p>
            <a:pPr algn="l"/>
            <a:r>
              <a:rPr lang="sv-SE" dirty="0" smtClean="0"/>
              <a:t> </a:t>
            </a:r>
            <a:br>
              <a:rPr lang="sv-SE" dirty="0" smtClean="0"/>
            </a:br>
            <a:r>
              <a:rPr lang="sv-SE" dirty="0" smtClean="0"/>
              <a:t>Alltså en mans stora upptagenhet v befruktning, födelse, spädbarnstid</a:t>
            </a:r>
            <a:br>
              <a:rPr lang="sv-SE" dirty="0" smtClean="0"/>
            </a:br>
            <a:r>
              <a:rPr lang="sv-SE" dirty="0" smtClean="0"/>
              <a:t/>
            </a:r>
            <a:br>
              <a:rPr lang="sv-SE" dirty="0" smtClean="0"/>
            </a:br>
            <a:r>
              <a:rPr lang="sv-SE" dirty="0" smtClean="0"/>
              <a:t/>
            </a:r>
            <a:br>
              <a:rPr lang="sv-SE" dirty="0" smtClean="0"/>
            </a:br>
            <a:r>
              <a:rPr lang="sv-SE" dirty="0" smtClean="0"/>
              <a:t> Detta kan man förstås reflektera kring men låt oss bara se det som presenterats.</a:t>
            </a:r>
            <a:br>
              <a:rPr lang="sv-SE" dirty="0" smtClean="0"/>
            </a:br>
            <a:r>
              <a:rPr lang="sv-SE" dirty="0" smtClean="0"/>
              <a:t> </a:t>
            </a:r>
            <a:endParaRPr lang="sv-SE"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dirty="0" smtClean="0"/>
              <a:t>”On the </a:t>
            </a:r>
            <a:r>
              <a:rPr lang="sv-SE" dirty="0" err="1" smtClean="0"/>
              <a:t>cultural</a:t>
            </a:r>
            <a:r>
              <a:rPr lang="sv-SE" dirty="0" smtClean="0"/>
              <a:t> </a:t>
            </a:r>
            <a:r>
              <a:rPr lang="sv-SE" dirty="0" err="1" smtClean="0"/>
              <a:t>level</a:t>
            </a:r>
            <a:r>
              <a:rPr lang="sv-SE" dirty="0" smtClean="0"/>
              <a:t> </a:t>
            </a:r>
            <a:r>
              <a:rPr lang="sv-SE" dirty="0" err="1" smtClean="0"/>
              <a:t>too</a:t>
            </a:r>
            <a:r>
              <a:rPr lang="sv-SE" dirty="0" smtClean="0"/>
              <a:t>, </a:t>
            </a:r>
            <a:r>
              <a:rPr lang="sv-SE" dirty="0" err="1" smtClean="0"/>
              <a:t>many</a:t>
            </a:r>
            <a:r>
              <a:rPr lang="sv-SE" dirty="0" smtClean="0"/>
              <a:t> </a:t>
            </a:r>
            <a:r>
              <a:rPr lang="sv-SE" dirty="0" err="1" smtClean="0"/>
              <a:t>efforts</a:t>
            </a:r>
            <a:r>
              <a:rPr lang="sv-SE" dirty="0" smtClean="0"/>
              <a:t> </a:t>
            </a:r>
            <a:r>
              <a:rPr lang="sv-SE" dirty="0" err="1" smtClean="0"/>
              <a:t>have</a:t>
            </a:r>
            <a:r>
              <a:rPr lang="sv-SE" dirty="0" smtClean="0"/>
              <a:t> </a:t>
            </a:r>
            <a:r>
              <a:rPr lang="sv-SE" dirty="0" err="1" smtClean="0"/>
              <a:t>been</a:t>
            </a:r>
            <a:r>
              <a:rPr lang="sv-SE" dirty="0" smtClean="0"/>
              <a:t> </a:t>
            </a:r>
            <a:r>
              <a:rPr lang="sv-SE" dirty="0" err="1" smtClean="0"/>
              <a:t>made</a:t>
            </a:r>
            <a:r>
              <a:rPr lang="sv-SE" dirty="0" smtClean="0"/>
              <a:t> to </a:t>
            </a:r>
            <a:r>
              <a:rPr lang="sv-SE" dirty="0" err="1" smtClean="0"/>
              <a:t>counteract</a:t>
            </a:r>
            <a:r>
              <a:rPr lang="sv-SE" dirty="0" smtClean="0"/>
              <a:t> the special position of genius; </a:t>
            </a:r>
            <a:r>
              <a:rPr lang="sv-SE" dirty="0" err="1" smtClean="0"/>
              <a:t>one</a:t>
            </a:r>
            <a:r>
              <a:rPr lang="sv-SE" dirty="0" smtClean="0"/>
              <a:t> </a:t>
            </a:r>
            <a:r>
              <a:rPr lang="sv-SE" dirty="0" err="1" smtClean="0"/>
              <a:t>method</a:t>
            </a:r>
            <a:r>
              <a:rPr lang="sv-SE" dirty="0" smtClean="0"/>
              <a:t> is </a:t>
            </a:r>
            <a:r>
              <a:rPr lang="sv-SE" dirty="0" err="1" smtClean="0"/>
              <a:t>well</a:t>
            </a:r>
            <a:r>
              <a:rPr lang="sv-SE" dirty="0" smtClean="0"/>
              <a:t> </a:t>
            </a:r>
            <a:r>
              <a:rPr lang="sv-SE" dirty="0" err="1" smtClean="0"/>
              <a:t>known</a:t>
            </a:r>
            <a:r>
              <a:rPr lang="sv-SE" dirty="0" smtClean="0"/>
              <a:t> as the </a:t>
            </a:r>
            <a:r>
              <a:rPr lang="sv-SE" dirty="0" err="1" smtClean="0"/>
              <a:t>scientific</a:t>
            </a:r>
            <a:r>
              <a:rPr lang="sv-SE" dirty="0" smtClean="0"/>
              <a:t> </a:t>
            </a:r>
            <a:r>
              <a:rPr lang="sv-SE" dirty="0" err="1" smtClean="0"/>
              <a:t>method</a:t>
            </a:r>
            <a:r>
              <a:rPr lang="sv-SE" dirty="0" smtClean="0"/>
              <a:t>, </a:t>
            </a:r>
            <a:r>
              <a:rPr lang="sv-SE" dirty="0" err="1" smtClean="0"/>
              <a:t>which</a:t>
            </a:r>
            <a:r>
              <a:rPr lang="sv-SE" dirty="0" smtClean="0"/>
              <a:t> is the </a:t>
            </a:r>
            <a:r>
              <a:rPr lang="sv-SE" dirty="0" err="1" smtClean="0"/>
              <a:t>organized</a:t>
            </a:r>
            <a:r>
              <a:rPr lang="sv-SE" dirty="0" smtClean="0"/>
              <a:t> revolt of </a:t>
            </a:r>
            <a:r>
              <a:rPr lang="sv-SE" dirty="0" err="1" smtClean="0"/>
              <a:t>mediocrity</a:t>
            </a:r>
            <a:r>
              <a:rPr lang="sv-SE" dirty="0" smtClean="0"/>
              <a:t> </a:t>
            </a:r>
            <a:r>
              <a:rPr lang="sv-SE" dirty="0" err="1" smtClean="0"/>
              <a:t>agains</a:t>
            </a:r>
            <a:r>
              <a:rPr lang="sv-SE" dirty="0" smtClean="0"/>
              <a:t> genius ”in the </a:t>
            </a:r>
            <a:r>
              <a:rPr lang="sv-SE" dirty="0" err="1" smtClean="0"/>
              <a:t>name</a:t>
            </a:r>
            <a:r>
              <a:rPr lang="sv-SE" dirty="0" smtClean="0"/>
              <a:t> of science” ”(</a:t>
            </a:r>
            <a:r>
              <a:rPr lang="sv-SE" dirty="0" err="1" smtClean="0"/>
              <a:t>preludes</a:t>
            </a:r>
            <a:r>
              <a:rPr lang="sv-SE" dirty="0" smtClean="0"/>
              <a:t>: </a:t>
            </a:r>
            <a:r>
              <a:rPr lang="sv-SE" dirty="0" err="1" smtClean="0"/>
              <a:t>xxxix</a:t>
            </a:r>
            <a:r>
              <a:rPr lang="sv-SE" dirty="0" smtClean="0"/>
              <a:t>)</a:t>
            </a:r>
            <a:endParaRPr lang="sv-SE"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normAutofit/>
          </a:bodyPr>
          <a:lstStyle/>
          <a:p>
            <a:pPr algn="l"/>
            <a:r>
              <a:rPr lang="sv-SE" sz="2400" dirty="0" smtClean="0"/>
              <a:t> </a:t>
            </a:r>
            <a:br>
              <a:rPr lang="sv-SE" sz="2400" dirty="0" smtClean="0"/>
            </a:br>
            <a:r>
              <a:rPr lang="sv-SE" sz="2400" dirty="0" smtClean="0"/>
              <a:t/>
            </a:r>
            <a:br>
              <a:rPr lang="sv-SE" sz="2400" dirty="0" smtClean="0"/>
            </a:br>
            <a:r>
              <a:rPr lang="sv-SE" sz="4000" dirty="0" smtClean="0"/>
              <a:t>Detta kan sägas vara korrekt när det gäller skapande handlingar och upplevelser. Denna substans kan aldrig fångas med siffror och ord. Hur kan man komma nära en upplevelse?  </a:t>
            </a:r>
            <a:endParaRPr lang="sv-SE" sz="40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noAutofit/>
          </a:bodyPr>
          <a:lstStyle/>
          <a:p>
            <a:pPr algn="l"/>
            <a:r>
              <a:rPr lang="sv-SE" sz="3600" dirty="0" err="1" smtClean="0"/>
              <a:t>Hanlingen</a:t>
            </a:r>
            <a:r>
              <a:rPr lang="sv-SE" sz="3600" dirty="0" smtClean="0"/>
              <a:t> och språket</a:t>
            </a:r>
            <a:br>
              <a:rPr lang="sv-SE" sz="3600" dirty="0" smtClean="0"/>
            </a:br>
            <a:r>
              <a:rPr lang="sv-SE" sz="3600" dirty="0" smtClean="0"/>
              <a:t/>
            </a:r>
            <a:br>
              <a:rPr lang="sv-SE" sz="3600" dirty="0" smtClean="0"/>
            </a:br>
            <a:r>
              <a:rPr lang="sv-SE" sz="3600" dirty="0" smtClean="0"/>
              <a:t>…</a:t>
            </a:r>
            <a:r>
              <a:rPr lang="sv-SE" sz="3600" dirty="0" err="1" smtClean="0"/>
              <a:t>considerable</a:t>
            </a:r>
            <a:r>
              <a:rPr lang="sv-SE" sz="3600" dirty="0" smtClean="0"/>
              <a:t> parts of </a:t>
            </a:r>
            <a:r>
              <a:rPr lang="sv-SE" sz="3600" dirty="0" err="1" smtClean="0"/>
              <a:t>psyche</a:t>
            </a:r>
            <a:r>
              <a:rPr lang="sv-SE" sz="3600" dirty="0" smtClean="0"/>
              <a:t> and </a:t>
            </a:r>
            <a:r>
              <a:rPr lang="sv-SE" sz="3600" dirty="0" err="1" smtClean="0"/>
              <a:t>socius</a:t>
            </a:r>
            <a:r>
              <a:rPr lang="sv-SE" sz="3600" dirty="0" smtClean="0"/>
              <a:t> </a:t>
            </a:r>
            <a:r>
              <a:rPr lang="sv-SE" sz="3600" dirty="0" err="1" smtClean="0"/>
              <a:t>developed</a:t>
            </a:r>
            <a:r>
              <a:rPr lang="sv-SE" sz="3600" dirty="0" smtClean="0"/>
              <a:t> </a:t>
            </a:r>
            <a:r>
              <a:rPr lang="sv-SE" sz="3600" dirty="0" err="1" smtClean="0"/>
              <a:t>outside</a:t>
            </a:r>
            <a:r>
              <a:rPr lang="sv-SE" sz="3600" dirty="0" smtClean="0"/>
              <a:t> the </a:t>
            </a:r>
            <a:r>
              <a:rPr lang="sv-SE" sz="3600" dirty="0" err="1" smtClean="0"/>
              <a:t>domain</a:t>
            </a:r>
            <a:r>
              <a:rPr lang="sv-SE" sz="3600" dirty="0" smtClean="0"/>
              <a:t> of </a:t>
            </a:r>
            <a:r>
              <a:rPr lang="sv-SE" sz="3600" dirty="0" err="1" smtClean="0"/>
              <a:t>language….The</a:t>
            </a:r>
            <a:r>
              <a:rPr lang="sv-SE" sz="3600" dirty="0" smtClean="0"/>
              <a:t> </a:t>
            </a:r>
            <a:r>
              <a:rPr lang="sv-SE" sz="3600" dirty="0" err="1" smtClean="0"/>
              <a:t>answer</a:t>
            </a:r>
            <a:r>
              <a:rPr lang="sv-SE" sz="3600" dirty="0" smtClean="0"/>
              <a:t> is </a:t>
            </a:r>
            <a:r>
              <a:rPr lang="sv-SE" sz="3600" dirty="0" err="1" smtClean="0"/>
              <a:t>neither</a:t>
            </a:r>
            <a:r>
              <a:rPr lang="sv-SE" sz="3600" dirty="0" smtClean="0"/>
              <a:t> in </a:t>
            </a:r>
            <a:r>
              <a:rPr lang="sv-SE" sz="3600" dirty="0" err="1" smtClean="0"/>
              <a:t>logic</a:t>
            </a:r>
            <a:r>
              <a:rPr lang="sv-SE" sz="3600" dirty="0" smtClean="0"/>
              <a:t> nor in </a:t>
            </a:r>
            <a:r>
              <a:rPr lang="sv-SE" sz="3600" dirty="0" err="1" smtClean="0"/>
              <a:t>metapsychology</a:t>
            </a:r>
            <a:r>
              <a:rPr lang="sv-SE" sz="3600" dirty="0" smtClean="0"/>
              <a:t> </a:t>
            </a:r>
            <a:r>
              <a:rPr lang="sv-SE" sz="3600" dirty="0" err="1" smtClean="0"/>
              <a:t>but</a:t>
            </a:r>
            <a:r>
              <a:rPr lang="sv-SE" sz="3600" dirty="0" smtClean="0"/>
              <a:t> in the </a:t>
            </a:r>
            <a:r>
              <a:rPr lang="sv-SE" sz="3600" dirty="0" err="1" smtClean="0"/>
              <a:t>development</a:t>
            </a:r>
            <a:r>
              <a:rPr lang="sv-SE" sz="3600" dirty="0" smtClean="0"/>
              <a:t> of experimental </a:t>
            </a:r>
            <a:r>
              <a:rPr lang="sv-SE" sz="3600" dirty="0" err="1" smtClean="0"/>
              <a:t>methods</a:t>
            </a:r>
            <a:r>
              <a:rPr lang="sv-SE" sz="3600" dirty="0" smtClean="0"/>
              <a:t> </a:t>
            </a:r>
            <a:r>
              <a:rPr lang="sv-SE" sz="3600" dirty="0" err="1" smtClean="0"/>
              <a:t>which</a:t>
            </a:r>
            <a:r>
              <a:rPr lang="sv-SE" sz="3600" dirty="0" smtClean="0"/>
              <a:t> deal </a:t>
            </a:r>
            <a:r>
              <a:rPr lang="sv-SE" sz="3600" dirty="0" err="1" smtClean="0"/>
              <a:t>directly</a:t>
            </a:r>
            <a:r>
              <a:rPr lang="sv-SE" sz="3600" dirty="0" smtClean="0"/>
              <a:t> with the action </a:t>
            </a:r>
            <a:r>
              <a:rPr lang="sv-SE" sz="3600" dirty="0" err="1" smtClean="0"/>
              <a:t>patterns</a:t>
            </a:r>
            <a:r>
              <a:rPr lang="sv-SE" sz="3600" dirty="0" smtClean="0"/>
              <a:t> of </a:t>
            </a:r>
            <a:r>
              <a:rPr lang="sv-SE" sz="3600" dirty="0" err="1" smtClean="0"/>
              <a:t>men…a</a:t>
            </a:r>
            <a:r>
              <a:rPr lang="sv-SE" sz="3600" dirty="0" smtClean="0"/>
              <a:t> </a:t>
            </a:r>
            <a:r>
              <a:rPr lang="sv-SE" sz="3600" dirty="0" err="1" smtClean="0"/>
              <a:t>study</a:t>
            </a:r>
            <a:r>
              <a:rPr lang="sv-SE" sz="3600" dirty="0" smtClean="0"/>
              <a:t> not </a:t>
            </a:r>
            <a:r>
              <a:rPr lang="sv-SE" sz="3600" dirty="0" err="1" smtClean="0"/>
              <a:t>only</a:t>
            </a:r>
            <a:r>
              <a:rPr lang="sv-SE" sz="3600" dirty="0" smtClean="0"/>
              <a:t> from the </a:t>
            </a:r>
            <a:r>
              <a:rPr lang="sv-SE" sz="3600" dirty="0" err="1" smtClean="0"/>
              <a:t>languages</a:t>
            </a:r>
            <a:r>
              <a:rPr lang="sv-SE" sz="3600" dirty="0" smtClean="0"/>
              <a:t> </a:t>
            </a:r>
            <a:r>
              <a:rPr lang="sv-SE" sz="3600" dirty="0" err="1" smtClean="0"/>
              <a:t>down</a:t>
            </a:r>
            <a:r>
              <a:rPr lang="sv-SE" sz="3600" dirty="0" smtClean="0"/>
              <a:t>, </a:t>
            </a:r>
            <a:r>
              <a:rPr lang="sv-SE" sz="3600" dirty="0" err="1" smtClean="0"/>
              <a:t>but</a:t>
            </a:r>
            <a:r>
              <a:rPr lang="sv-SE" sz="3600" dirty="0" smtClean="0"/>
              <a:t> from the </a:t>
            </a:r>
            <a:r>
              <a:rPr lang="sv-SE" sz="3600" dirty="0" err="1" smtClean="0"/>
              <a:t>act</a:t>
            </a:r>
            <a:r>
              <a:rPr lang="sv-SE" sz="3600" dirty="0" smtClean="0"/>
              <a:t> up” ( p 32)</a:t>
            </a:r>
            <a:endParaRPr lang="sv-SE" sz="36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dirty="0" smtClean="0"/>
              <a:t>Hur beskriva och hur förmedla en erfarenhet, ett görande?</a:t>
            </a:r>
            <a:endParaRPr lang="sv-S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40444"/>
          </a:xfrm>
        </p:spPr>
        <p:txBody>
          <a:bodyPr>
            <a:normAutofit/>
          </a:bodyPr>
          <a:lstStyle/>
          <a:p>
            <a:pPr algn="l"/>
            <a:r>
              <a:rPr lang="sv-SE" dirty="0" smtClean="0"/>
              <a:t>Psykoterapiforskning är i hög grad byggd på intressegrupper  - inte objektivt studerad av forskare som inte har intressen i metoden  </a:t>
            </a:r>
            <a:endParaRPr lang="sv-S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83320"/>
          </a:xfrm>
        </p:spPr>
        <p:txBody>
          <a:bodyPr>
            <a:normAutofit/>
          </a:bodyPr>
          <a:lstStyle/>
          <a:p>
            <a:r>
              <a:rPr lang="sv-SE" sz="6600" dirty="0" err="1" smtClean="0"/>
              <a:t>Auto-etnography</a:t>
            </a:r>
            <a:r>
              <a:rPr lang="sv-SE" sz="6600" dirty="0" smtClean="0"/>
              <a:t/>
            </a:r>
            <a:br>
              <a:rPr lang="sv-SE" sz="6600" dirty="0" smtClean="0"/>
            </a:br>
            <a:r>
              <a:rPr lang="sv-SE" sz="6600" dirty="0" smtClean="0"/>
              <a:t/>
            </a:r>
            <a:br>
              <a:rPr lang="sv-SE" sz="6600" dirty="0" smtClean="0"/>
            </a:br>
            <a:r>
              <a:rPr lang="sv-SE" sz="6600" dirty="0" smtClean="0"/>
              <a:t>kvalitativ forskning</a:t>
            </a:r>
            <a:br>
              <a:rPr lang="sv-SE" sz="6600" dirty="0" smtClean="0"/>
            </a:br>
            <a:endParaRPr lang="sv-SE" sz="66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normAutofit/>
          </a:bodyPr>
          <a:lstStyle/>
          <a:p>
            <a:pPr algn="l"/>
            <a:r>
              <a:rPr lang="en-US" dirty="0" smtClean="0"/>
              <a:t> </a:t>
            </a:r>
            <a:r>
              <a:rPr lang="en-US" u="sng" dirty="0" smtClean="0">
                <a:hlinkClick r:id="rId2" tooltip="Carolyn Ellis"/>
              </a:rPr>
              <a:t>Carolyn Ellis</a:t>
            </a:r>
            <a:r>
              <a:rPr lang="en-US" dirty="0" smtClean="0"/>
              <a:t> (2004) </a:t>
            </a:r>
            <a:r>
              <a:rPr lang="en-US" dirty="0" err="1" smtClean="0"/>
              <a:t>är</a:t>
            </a:r>
            <a:r>
              <a:rPr lang="en-US" dirty="0" smtClean="0"/>
              <a:t> en </a:t>
            </a:r>
            <a:r>
              <a:rPr lang="en-US" dirty="0" err="1" smtClean="0"/>
              <a:t>känd</a:t>
            </a:r>
            <a:r>
              <a:rPr lang="en-US" dirty="0" smtClean="0"/>
              <a:t> auto-</a:t>
            </a:r>
            <a:r>
              <a:rPr lang="en-US" dirty="0" err="1" smtClean="0"/>
              <a:t>etnograf</a:t>
            </a:r>
            <a:r>
              <a:rPr lang="en-US" dirty="0" smtClean="0"/>
              <a:t> </a:t>
            </a:r>
            <a:r>
              <a:rPr lang="en-US" dirty="0" err="1" smtClean="0"/>
              <a:t>som</a:t>
            </a:r>
            <a:r>
              <a:rPr lang="en-US" dirty="0" smtClean="0"/>
              <a:t> </a:t>
            </a:r>
            <a:r>
              <a:rPr lang="en-US" dirty="0" err="1" smtClean="0"/>
              <a:t>ger</a:t>
            </a:r>
            <a:r>
              <a:rPr lang="en-US" dirty="0" smtClean="0"/>
              <a:t> </a:t>
            </a:r>
            <a:r>
              <a:rPr lang="en-US" dirty="0" err="1" smtClean="0"/>
              <a:t>följande</a:t>
            </a:r>
            <a:r>
              <a:rPr lang="en-US" dirty="0" smtClean="0"/>
              <a:t> definition: “ </a:t>
            </a:r>
            <a:r>
              <a:rPr lang="en-US" dirty="0" err="1" smtClean="0"/>
              <a:t>Forskning</a:t>
            </a:r>
            <a:r>
              <a:rPr lang="en-US" dirty="0" smtClean="0"/>
              <a:t>, </a:t>
            </a:r>
            <a:r>
              <a:rPr lang="en-US" dirty="0" err="1" smtClean="0"/>
              <a:t>skrivande</a:t>
            </a:r>
            <a:r>
              <a:rPr lang="en-US" dirty="0" smtClean="0"/>
              <a:t>, </a:t>
            </a:r>
            <a:r>
              <a:rPr lang="en-US" dirty="0" err="1" smtClean="0"/>
              <a:t>berättande</a:t>
            </a:r>
            <a:r>
              <a:rPr lang="en-US" dirty="0" smtClean="0"/>
              <a:t> </a:t>
            </a:r>
            <a:r>
              <a:rPr lang="en-US" dirty="0" err="1" smtClean="0"/>
              <a:t>och</a:t>
            </a:r>
            <a:r>
              <a:rPr lang="en-US" dirty="0" smtClean="0"/>
              <a:t> </a:t>
            </a:r>
            <a:r>
              <a:rPr lang="en-US" dirty="0" err="1" smtClean="0"/>
              <a:t>metodik</a:t>
            </a:r>
            <a:r>
              <a:rPr lang="en-US" dirty="0" smtClean="0"/>
              <a:t> </a:t>
            </a:r>
            <a:r>
              <a:rPr lang="en-US" dirty="0" err="1" smtClean="0"/>
              <a:t>som</a:t>
            </a:r>
            <a:r>
              <a:rPr lang="en-US" dirty="0" smtClean="0"/>
              <a:t> binder </a:t>
            </a:r>
            <a:r>
              <a:rPr lang="en-US" dirty="0" err="1" smtClean="0"/>
              <a:t>samman</a:t>
            </a:r>
            <a:r>
              <a:rPr lang="en-US" dirty="0" smtClean="0"/>
              <a:t> </a:t>
            </a:r>
            <a:r>
              <a:rPr lang="en-US" dirty="0" err="1" smtClean="0"/>
              <a:t>det</a:t>
            </a:r>
            <a:r>
              <a:rPr lang="en-US" dirty="0" smtClean="0"/>
              <a:t> </a:t>
            </a:r>
            <a:r>
              <a:rPr lang="en-US" dirty="0" err="1" smtClean="0"/>
              <a:t>självbiografiska</a:t>
            </a:r>
            <a:r>
              <a:rPr lang="en-US" dirty="0" smtClean="0"/>
              <a:t> </a:t>
            </a:r>
            <a:r>
              <a:rPr lang="en-US" dirty="0" err="1" smtClean="0"/>
              <a:t>och</a:t>
            </a:r>
            <a:r>
              <a:rPr lang="en-US" dirty="0" smtClean="0"/>
              <a:t> </a:t>
            </a:r>
            <a:r>
              <a:rPr lang="en-US" dirty="0" err="1" smtClean="0"/>
              <a:t>personliga</a:t>
            </a:r>
            <a:r>
              <a:rPr lang="en-US" dirty="0" smtClean="0"/>
              <a:t> med </a:t>
            </a:r>
            <a:r>
              <a:rPr lang="en-US" dirty="0" err="1" smtClean="0"/>
              <a:t>det</a:t>
            </a:r>
            <a:r>
              <a:rPr lang="en-US" dirty="0" smtClean="0"/>
              <a:t> </a:t>
            </a:r>
            <a:r>
              <a:rPr lang="en-US" dirty="0" err="1" smtClean="0"/>
              <a:t>kulturella</a:t>
            </a:r>
            <a:r>
              <a:rPr lang="en-US" dirty="0" smtClean="0"/>
              <a:t>, </a:t>
            </a:r>
            <a:r>
              <a:rPr lang="en-US" dirty="0" err="1" smtClean="0"/>
              <a:t>sociala</a:t>
            </a:r>
            <a:r>
              <a:rPr lang="en-US" dirty="0" smtClean="0"/>
              <a:t> </a:t>
            </a:r>
            <a:r>
              <a:rPr lang="en-US" dirty="0" err="1" smtClean="0"/>
              <a:t>och</a:t>
            </a:r>
            <a:r>
              <a:rPr lang="en-US" dirty="0" smtClean="0"/>
              <a:t> </a:t>
            </a:r>
            <a:r>
              <a:rPr lang="en-US" dirty="0" err="1" smtClean="0"/>
              <a:t>politiska</a:t>
            </a:r>
            <a:r>
              <a:rPr lang="en-US" dirty="0" smtClean="0"/>
              <a:t>”  </a:t>
            </a:r>
            <a:endParaRPr lang="sv-S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158" y="285728"/>
            <a:ext cx="8229600" cy="5869006"/>
          </a:xfrm>
        </p:spPr>
        <p:txBody>
          <a:bodyPr>
            <a:normAutofit/>
          </a:bodyPr>
          <a:lstStyle/>
          <a:p>
            <a:pPr algn="l"/>
            <a:r>
              <a:rPr lang="en-US" dirty="0" smtClean="0"/>
              <a:t> </a:t>
            </a:r>
            <a:r>
              <a:rPr lang="en-US" sz="2700" dirty="0" smtClean="0"/>
              <a:t> </a:t>
            </a:r>
            <a:br>
              <a:rPr lang="en-US" sz="2700" dirty="0" smtClean="0"/>
            </a:br>
            <a:r>
              <a:rPr lang="en-US" sz="3200" dirty="0" smtClean="0"/>
              <a:t>“</a:t>
            </a:r>
            <a:r>
              <a:rPr lang="en-US" sz="3200" dirty="0" err="1" smtClean="0"/>
              <a:t>Använder</a:t>
            </a:r>
            <a:r>
              <a:rPr lang="en-US" sz="3200" dirty="0" smtClean="0"/>
              <a:t> en </a:t>
            </a:r>
            <a:r>
              <a:rPr lang="en-US" sz="3200" dirty="0" err="1" smtClean="0"/>
              <a:t>forskares</a:t>
            </a:r>
            <a:r>
              <a:rPr lang="en-US" sz="3200" dirty="0" smtClean="0"/>
              <a:t> </a:t>
            </a:r>
            <a:r>
              <a:rPr lang="en-US" sz="3200" dirty="0" err="1" smtClean="0"/>
              <a:t>personliga</a:t>
            </a:r>
            <a:r>
              <a:rPr lang="en-US" sz="3200" dirty="0" smtClean="0"/>
              <a:t> </a:t>
            </a:r>
            <a:r>
              <a:rPr lang="en-US" sz="3200" dirty="0" err="1" smtClean="0"/>
              <a:t>erfarenhet</a:t>
            </a:r>
            <a:r>
              <a:rPr lang="en-US" sz="3200" dirty="0" smtClean="0"/>
              <a:t> </a:t>
            </a:r>
            <a:r>
              <a:rPr lang="en-US" sz="3200" dirty="0" err="1" smtClean="0"/>
              <a:t>för</a:t>
            </a:r>
            <a:r>
              <a:rPr lang="en-US" sz="3200" dirty="0" smtClean="0"/>
              <a:t> </a:t>
            </a:r>
            <a:r>
              <a:rPr lang="en-US" sz="3200" dirty="0" err="1" smtClean="0"/>
              <a:t>att</a:t>
            </a:r>
            <a:r>
              <a:rPr lang="en-US" sz="3200" dirty="0" smtClean="0"/>
              <a:t> </a:t>
            </a:r>
            <a:r>
              <a:rPr lang="en-US" sz="3200" dirty="0" err="1" smtClean="0"/>
              <a:t>kritisera</a:t>
            </a:r>
            <a:r>
              <a:rPr lang="en-US" sz="3200" dirty="0" smtClean="0"/>
              <a:t> </a:t>
            </a:r>
            <a:r>
              <a:rPr lang="en-US" sz="3200" dirty="0" err="1" smtClean="0"/>
              <a:t>kulturella</a:t>
            </a:r>
            <a:r>
              <a:rPr lang="en-US" sz="3200" dirty="0" smtClean="0"/>
              <a:t> </a:t>
            </a:r>
            <a:r>
              <a:rPr lang="en-US" sz="3200" dirty="0" err="1" smtClean="0"/>
              <a:t>föreställningar</a:t>
            </a:r>
            <a:r>
              <a:rPr lang="en-US" sz="3200" dirty="0" smtClean="0"/>
              <a:t>, </a:t>
            </a:r>
            <a:r>
              <a:rPr lang="en-US" sz="3200" dirty="0" err="1" smtClean="0"/>
              <a:t>handlingar</a:t>
            </a:r>
            <a:r>
              <a:rPr lang="en-US" sz="3200" dirty="0" smtClean="0"/>
              <a:t> </a:t>
            </a:r>
            <a:r>
              <a:rPr lang="en-US" sz="3200" dirty="0" err="1" smtClean="0"/>
              <a:t>och</a:t>
            </a:r>
            <a:r>
              <a:rPr lang="en-US" sz="3200" dirty="0" smtClean="0"/>
              <a:t> </a:t>
            </a:r>
            <a:r>
              <a:rPr lang="en-US" sz="3200" dirty="0" err="1" smtClean="0"/>
              <a:t>erfarenheter</a:t>
            </a:r>
            <a:r>
              <a:rPr lang="en-US" sz="3200" dirty="0" smtClean="0"/>
              <a:t>. </a:t>
            </a:r>
            <a:r>
              <a:rPr lang="en-US" sz="3200" dirty="0" err="1" smtClean="0"/>
              <a:t>Erkänner</a:t>
            </a:r>
            <a:r>
              <a:rPr lang="en-US" sz="3200" dirty="0" smtClean="0"/>
              <a:t> </a:t>
            </a:r>
            <a:r>
              <a:rPr lang="en-US" sz="3200" dirty="0" err="1" smtClean="0"/>
              <a:t>och</a:t>
            </a:r>
            <a:r>
              <a:rPr lang="en-US" sz="3200" dirty="0" smtClean="0"/>
              <a:t> </a:t>
            </a:r>
            <a:r>
              <a:rPr lang="en-US" sz="3200" dirty="0" err="1" smtClean="0"/>
              <a:t>uppskattar</a:t>
            </a:r>
            <a:r>
              <a:rPr lang="en-US" sz="3200" dirty="0" smtClean="0"/>
              <a:t> en </a:t>
            </a:r>
            <a:r>
              <a:rPr lang="en-US" sz="3200" dirty="0" err="1" smtClean="0"/>
              <a:t>forskares</a:t>
            </a:r>
            <a:r>
              <a:rPr lang="en-US" sz="3200" dirty="0" smtClean="0"/>
              <a:t> </a:t>
            </a:r>
            <a:r>
              <a:rPr lang="en-US" sz="3200" dirty="0" err="1" smtClean="0"/>
              <a:t>relationer</a:t>
            </a:r>
            <a:r>
              <a:rPr lang="en-US" sz="3200" dirty="0" smtClean="0"/>
              <a:t> med </a:t>
            </a:r>
            <a:r>
              <a:rPr lang="en-US" sz="3200" dirty="0" err="1" smtClean="0"/>
              <a:t>andra</a:t>
            </a:r>
            <a:r>
              <a:rPr lang="en-US" sz="3200" dirty="0" smtClean="0"/>
              <a:t>…</a:t>
            </a:r>
            <a:r>
              <a:rPr lang="en-US" sz="3200" dirty="0" err="1" smtClean="0"/>
              <a:t>Visar</a:t>
            </a:r>
            <a:r>
              <a:rPr lang="en-US" sz="3200" dirty="0" smtClean="0"/>
              <a:t> </a:t>
            </a:r>
            <a:r>
              <a:rPr lang="en-US" sz="3200" dirty="0" err="1" smtClean="0"/>
              <a:t>människor</a:t>
            </a:r>
            <a:r>
              <a:rPr lang="en-US" sz="3200" dirty="0" smtClean="0"/>
              <a:t> </a:t>
            </a:r>
            <a:r>
              <a:rPr lang="en-US" sz="3200" dirty="0" err="1" smtClean="0"/>
              <a:t>i</a:t>
            </a:r>
            <a:r>
              <a:rPr lang="en-US" sz="3200" dirty="0" smtClean="0"/>
              <a:t> </a:t>
            </a:r>
            <a:r>
              <a:rPr lang="en-US" sz="3200" dirty="0" err="1" smtClean="0"/>
              <a:t>processen</a:t>
            </a:r>
            <a:r>
              <a:rPr lang="en-US" sz="3200" dirty="0" smtClean="0"/>
              <a:t> </a:t>
            </a:r>
            <a:r>
              <a:rPr lang="en-US" sz="3200" dirty="0" err="1" smtClean="0"/>
              <a:t>av</a:t>
            </a:r>
            <a:r>
              <a:rPr lang="en-US" sz="3200" dirty="0" smtClean="0"/>
              <a:t> </a:t>
            </a:r>
            <a:r>
              <a:rPr lang="en-US" sz="3200" dirty="0" err="1" smtClean="0"/>
              <a:t>att</a:t>
            </a:r>
            <a:r>
              <a:rPr lang="en-US" sz="3200" dirty="0" smtClean="0"/>
              <a:t> </a:t>
            </a:r>
            <a:r>
              <a:rPr lang="en-US" sz="3200" dirty="0" err="1" smtClean="0"/>
              <a:t>fundera</a:t>
            </a:r>
            <a:r>
              <a:rPr lang="en-US" sz="3200" dirty="0" smtClean="0"/>
              <a:t> </a:t>
            </a:r>
            <a:r>
              <a:rPr lang="en-US" sz="3200" dirty="0" err="1" smtClean="0"/>
              <a:t>ut</a:t>
            </a:r>
            <a:r>
              <a:rPr lang="en-US" sz="3200" dirty="0" smtClean="0"/>
              <a:t> </a:t>
            </a:r>
            <a:r>
              <a:rPr lang="en-US" sz="3200" dirty="0" err="1" smtClean="0"/>
              <a:t>vad</a:t>
            </a:r>
            <a:r>
              <a:rPr lang="en-US" sz="3200" dirty="0" smtClean="0"/>
              <a:t> man </a:t>
            </a:r>
            <a:r>
              <a:rPr lang="en-US" sz="3200" dirty="0" err="1" smtClean="0"/>
              <a:t>skall</a:t>
            </a:r>
            <a:r>
              <a:rPr lang="en-US" sz="3200" dirty="0" smtClean="0"/>
              <a:t> </a:t>
            </a:r>
            <a:r>
              <a:rPr lang="en-US" sz="3200" dirty="0" err="1" smtClean="0"/>
              <a:t>göra</a:t>
            </a:r>
            <a:r>
              <a:rPr lang="en-US" sz="3200" dirty="0" smtClean="0"/>
              <a:t>, </a:t>
            </a:r>
            <a:r>
              <a:rPr lang="en-US" sz="3200" dirty="0" err="1" smtClean="0"/>
              <a:t>hur</a:t>
            </a:r>
            <a:r>
              <a:rPr lang="en-US" sz="3200" dirty="0" smtClean="0"/>
              <a:t> man </a:t>
            </a:r>
            <a:r>
              <a:rPr lang="en-US" sz="3200" dirty="0" err="1" smtClean="0"/>
              <a:t>skall</a:t>
            </a:r>
            <a:r>
              <a:rPr lang="en-US" sz="3200" dirty="0" smtClean="0"/>
              <a:t> </a:t>
            </a:r>
            <a:r>
              <a:rPr lang="en-US" sz="3200" dirty="0" err="1" smtClean="0"/>
              <a:t>leva</a:t>
            </a:r>
            <a:r>
              <a:rPr lang="en-US" sz="3200" dirty="0" smtClean="0"/>
              <a:t>, </a:t>
            </a:r>
            <a:r>
              <a:rPr lang="en-US" sz="3200" dirty="0" err="1" smtClean="0"/>
              <a:t>och</a:t>
            </a:r>
            <a:r>
              <a:rPr lang="en-US" sz="3200" dirty="0" smtClean="0"/>
              <a:t> </a:t>
            </a:r>
            <a:r>
              <a:rPr lang="en-US" sz="3200" dirty="0" err="1" smtClean="0"/>
              <a:t>betydelsen</a:t>
            </a:r>
            <a:r>
              <a:rPr lang="en-US" sz="3200" dirty="0" smtClean="0"/>
              <a:t> </a:t>
            </a:r>
            <a:r>
              <a:rPr lang="en-US" sz="3200" dirty="0" err="1" smtClean="0"/>
              <a:t>av</a:t>
            </a:r>
            <a:r>
              <a:rPr lang="en-US" sz="3200" dirty="0" smtClean="0"/>
              <a:t> </a:t>
            </a:r>
            <a:r>
              <a:rPr lang="en-US" sz="3200" dirty="0" err="1" smtClean="0"/>
              <a:t>deras</a:t>
            </a:r>
            <a:r>
              <a:rPr lang="en-US" sz="3200" dirty="0" smtClean="0"/>
              <a:t> </a:t>
            </a:r>
            <a:r>
              <a:rPr lang="en-US" sz="3200" dirty="0" err="1" smtClean="0"/>
              <a:t>kamp</a:t>
            </a:r>
            <a:r>
              <a:rPr lang="en-US" sz="3200" dirty="0" smtClean="0"/>
              <a:t>.” (Adams, 2015)</a:t>
            </a:r>
            <a:endParaRPr lang="sv-SE" sz="32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511816"/>
          </a:xfrm>
        </p:spPr>
        <p:txBody>
          <a:bodyPr>
            <a:normAutofit fontScale="90000"/>
          </a:bodyPr>
          <a:lstStyle/>
          <a:p>
            <a:pPr algn="l"/>
            <a:r>
              <a:rPr lang="sv-SE" dirty="0" smtClean="0"/>
              <a:t> </a:t>
            </a:r>
            <a:r>
              <a:rPr lang="sv-SE" dirty="0" smtClean="0"/>
              <a:t/>
            </a:r>
            <a:br>
              <a:rPr lang="sv-SE" dirty="0" smtClean="0"/>
            </a:br>
            <a:r>
              <a:rPr lang="sv-SE" dirty="0" smtClean="0"/>
              <a:t/>
            </a:r>
            <a:br>
              <a:rPr lang="sv-SE" dirty="0" smtClean="0"/>
            </a:br>
            <a:r>
              <a:rPr lang="sv-SE" dirty="0" smtClean="0"/>
              <a:t>Mål</a:t>
            </a:r>
            <a:r>
              <a:rPr lang="sv-SE" dirty="0" smtClean="0"/>
              <a:t>: att förstå vad son händer med medlemmar i psykodramagrupper, att få berättelser av deras erfarenheter.</a:t>
            </a:r>
            <a:br>
              <a:rPr lang="sv-SE" dirty="0" smtClean="0"/>
            </a:br>
            <a:r>
              <a:rPr lang="sv-SE" dirty="0" smtClean="0"/>
              <a:t/>
            </a:r>
            <a:br>
              <a:rPr lang="sv-SE" dirty="0" smtClean="0"/>
            </a:br>
            <a:r>
              <a:rPr lang="sv-SE" dirty="0" smtClean="0"/>
              <a:t>Att beskriva psykodramatiska </a:t>
            </a:r>
            <a:r>
              <a:rPr lang="sv-SE" dirty="0" smtClean="0"/>
              <a:t>utvecklingsprocesser</a:t>
            </a:r>
            <a:r>
              <a:rPr lang="sv-SE" dirty="0" smtClean="0"/>
              <a:t/>
            </a:r>
            <a:br>
              <a:rPr lang="sv-SE" dirty="0" smtClean="0"/>
            </a:br>
            <a:r>
              <a:rPr lang="sv-SE" dirty="0" smtClean="0"/>
              <a:t/>
            </a:r>
            <a:br>
              <a:rPr lang="sv-SE" dirty="0" smtClean="0"/>
            </a:br>
            <a:r>
              <a:rPr lang="sv-SE" dirty="0" smtClean="0"/>
              <a:t> </a:t>
            </a:r>
            <a:br>
              <a:rPr lang="sv-SE" dirty="0" smtClean="0"/>
            </a:br>
            <a:r>
              <a:rPr lang="sv-SE" dirty="0" smtClean="0"/>
              <a:t/>
            </a:r>
            <a:br>
              <a:rPr lang="sv-SE" dirty="0" smtClean="0"/>
            </a:br>
            <a:endParaRPr lang="sv-SE"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40510"/>
          </a:xfrm>
        </p:spPr>
        <p:txBody>
          <a:bodyPr>
            <a:normAutofit fontScale="90000"/>
          </a:bodyPr>
          <a:lstStyle/>
          <a:p>
            <a:pPr algn="l"/>
            <a:r>
              <a:rPr lang="sv-SE" dirty="0" smtClean="0">
                <a:hlinkClick r:id="rId2"/>
              </a:rPr>
              <a:t/>
            </a:r>
            <a:br>
              <a:rPr lang="sv-SE" dirty="0" smtClean="0">
                <a:hlinkClick r:id="rId2"/>
              </a:rPr>
            </a:br>
            <a:r>
              <a:rPr lang="sv-SE" dirty="0" smtClean="0">
                <a:hlinkClick r:id="rId2"/>
              </a:rPr>
              <a:t/>
            </a:r>
            <a:br>
              <a:rPr lang="sv-SE" dirty="0" smtClean="0">
                <a:hlinkClick r:id="rId2"/>
              </a:rPr>
            </a:br>
            <a:r>
              <a:rPr lang="sv-SE" dirty="0" smtClean="0">
                <a:hlinkClick r:id="rId2"/>
              </a:rPr>
              <a:t>http://www.qualitative-research.net/index.php/fqs/article/view/1801/3334</a:t>
            </a:r>
            <a:r>
              <a:rPr lang="sv-SE" dirty="0" smtClean="0"/>
              <a:t/>
            </a:r>
            <a:br>
              <a:rPr lang="sv-SE" dirty="0" smtClean="0"/>
            </a:br>
            <a:r>
              <a:rPr lang="sv-SE" dirty="0" smtClean="0"/>
              <a:t/>
            </a:r>
            <a:br>
              <a:rPr lang="sv-SE" dirty="0" smtClean="0"/>
            </a:br>
            <a:r>
              <a:rPr lang="sv-SE" dirty="0" err="1" smtClean="0"/>
              <a:t>Participatory</a:t>
            </a:r>
            <a:r>
              <a:rPr lang="sv-SE" dirty="0" smtClean="0"/>
              <a:t> Action Research (PAR) är en annan gren av forskning i samarbete med deltagare som är aktivt engagerade i social förändring.</a:t>
            </a:r>
            <a:br>
              <a:rPr lang="sv-SE" dirty="0" smtClean="0"/>
            </a:br>
            <a:r>
              <a:rPr lang="sv-SE" dirty="0" smtClean="0"/>
              <a:t/>
            </a:r>
            <a:br>
              <a:rPr lang="sv-SE" dirty="0" smtClean="0"/>
            </a:br>
            <a:r>
              <a:rPr lang="sv-SE" dirty="0" smtClean="0"/>
              <a:t/>
            </a:r>
            <a:br>
              <a:rPr lang="sv-SE" dirty="0" smtClean="0"/>
            </a:br>
            <a:r>
              <a:rPr lang="sv-SE" dirty="0" smtClean="0"/>
              <a:t/>
            </a:r>
            <a:br>
              <a:rPr lang="sv-SE" dirty="0" smtClean="0"/>
            </a:br>
            <a:endParaRPr lang="sv-SE"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normAutofit/>
          </a:bodyPr>
          <a:lstStyle/>
          <a:p>
            <a:pPr algn="l"/>
            <a:r>
              <a:rPr lang="sv-SE" i="1" dirty="0" smtClean="0"/>
              <a:t> Åtminstone i gruppen i Wien så kom det allmänna intresset för </a:t>
            </a:r>
            <a:r>
              <a:rPr lang="sv-SE" i="1" dirty="0" err="1" smtClean="0"/>
              <a:t>lek-tekniker</a:t>
            </a:r>
            <a:r>
              <a:rPr lang="sv-SE" i="1" dirty="0" smtClean="0"/>
              <a:t> </a:t>
            </a:r>
            <a:r>
              <a:rPr lang="sv-SE" i="1" dirty="0" smtClean="0"/>
              <a:t>och psykoterapi med </a:t>
            </a:r>
            <a:r>
              <a:rPr lang="sv-SE" i="1" dirty="0" smtClean="0"/>
              <a:t>spontan </a:t>
            </a:r>
            <a:r>
              <a:rPr lang="sv-SE" i="1" dirty="0" smtClean="0"/>
              <a:t>lek från mina demonstrationer i parkerna, min tidningsteater och mina skrifter.</a:t>
            </a:r>
            <a:endParaRPr lang="sv-SE"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lstStyle/>
          <a:p>
            <a:pPr algn="l"/>
            <a:r>
              <a:rPr lang="sv-SE" dirty="0" smtClean="0"/>
              <a:t>Tre sorters psykiatri enligt </a:t>
            </a:r>
            <a:r>
              <a:rPr lang="sv-SE" dirty="0" err="1" smtClean="0"/>
              <a:t>Moreno</a:t>
            </a:r>
            <a:r>
              <a:rPr lang="sv-SE" dirty="0" smtClean="0"/>
              <a:t/>
            </a:r>
            <a:br>
              <a:rPr lang="sv-SE" dirty="0" smtClean="0"/>
            </a:br>
            <a:r>
              <a:rPr lang="sv-SE" dirty="0" smtClean="0"/>
              <a:t/>
            </a:r>
            <a:br>
              <a:rPr lang="sv-SE" dirty="0" smtClean="0"/>
            </a:br>
            <a:r>
              <a:rPr lang="sv-SE" dirty="0" smtClean="0"/>
              <a:t>1.Konfessionell, bekännande, biktande, som psykoanalys</a:t>
            </a:r>
            <a:br>
              <a:rPr lang="sv-SE" dirty="0" smtClean="0"/>
            </a:br>
            <a:r>
              <a:rPr lang="sv-SE" dirty="0" smtClean="0"/>
              <a:t>2. Machiavellisk, makt och tvång, med </a:t>
            </a:r>
            <a:r>
              <a:rPr lang="sv-SE" dirty="0" err="1" smtClean="0"/>
              <a:t>elshocker</a:t>
            </a:r>
            <a:r>
              <a:rPr lang="sv-SE" dirty="0" smtClean="0"/>
              <a:t>, mediciner</a:t>
            </a:r>
            <a:br>
              <a:rPr lang="sv-SE" dirty="0" smtClean="0"/>
            </a:br>
            <a:r>
              <a:rPr lang="sv-SE" dirty="0" smtClean="0"/>
              <a:t>3. </a:t>
            </a:r>
            <a:r>
              <a:rPr lang="sv-SE" dirty="0" err="1" smtClean="0"/>
              <a:t>Shakespearsk</a:t>
            </a:r>
            <a:r>
              <a:rPr lang="sv-SE" dirty="0" smtClean="0"/>
              <a:t>, gestaltande, skapande, som psykodrama</a:t>
            </a:r>
            <a:br>
              <a:rPr lang="sv-SE" dirty="0" smtClean="0"/>
            </a:br>
            <a:endParaRPr lang="sv-SE"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314602"/>
          </a:xfrm>
        </p:spPr>
        <p:txBody>
          <a:bodyPr>
            <a:noAutofit/>
          </a:bodyPr>
          <a:lstStyle/>
          <a:p>
            <a:pPr algn="l"/>
            <a:r>
              <a:rPr lang="sv-SE" sz="2400" dirty="0" smtClean="0"/>
              <a:t>Att vara eller icke vara, det är frågan:</a:t>
            </a:r>
            <a:br>
              <a:rPr lang="sv-SE" sz="2400" dirty="0" smtClean="0"/>
            </a:br>
            <a:r>
              <a:rPr lang="sv-SE" sz="2400" dirty="0" smtClean="0"/>
              <a:t>Månn' ädlare att lida och fördraga</a:t>
            </a:r>
            <a:br>
              <a:rPr lang="sv-SE" sz="2400" dirty="0" smtClean="0"/>
            </a:br>
            <a:r>
              <a:rPr lang="sv-SE" sz="2400" dirty="0" smtClean="0"/>
              <a:t>Ett bittert ödes styng och pilar eller</a:t>
            </a:r>
            <a:br>
              <a:rPr lang="sv-SE" sz="2400" dirty="0" smtClean="0"/>
            </a:br>
            <a:r>
              <a:rPr lang="sv-SE" sz="2400" dirty="0" smtClean="0"/>
              <a:t>Att ta till vapen mot ett hav av kval</a:t>
            </a:r>
            <a:br>
              <a:rPr lang="sv-SE" sz="2400" dirty="0" smtClean="0"/>
            </a:br>
            <a:r>
              <a:rPr lang="sv-SE" sz="2400" dirty="0" smtClean="0"/>
              <a:t>Och göra slut på dem med ens. — Att dö —</a:t>
            </a:r>
            <a:br>
              <a:rPr lang="sv-SE" sz="2400" dirty="0" smtClean="0"/>
            </a:br>
            <a:r>
              <a:rPr lang="sv-SE" sz="2400" dirty="0" smtClean="0"/>
              <a:t>Att sova — intet vidare — och veta,</a:t>
            </a:r>
            <a:br>
              <a:rPr lang="sv-SE" sz="2400" dirty="0" smtClean="0"/>
            </a:br>
            <a:r>
              <a:rPr lang="sv-SE" sz="2400" dirty="0" smtClean="0"/>
              <a:t>Att uti sömnen domna hjärtekvalen</a:t>
            </a:r>
            <a:br>
              <a:rPr lang="sv-SE" sz="2400" dirty="0" smtClean="0"/>
            </a:br>
            <a:r>
              <a:rPr lang="sv-SE" sz="2400" dirty="0" smtClean="0"/>
              <a:t>Och alla dessa tusental av marter,</a:t>
            </a:r>
            <a:br>
              <a:rPr lang="sv-SE" sz="2400" dirty="0" smtClean="0"/>
            </a:br>
            <a:r>
              <a:rPr lang="sv-SE" sz="2400" dirty="0" smtClean="0"/>
              <a:t>Som äro köttets arvedel — det vore</a:t>
            </a:r>
            <a:br>
              <a:rPr lang="sv-SE" sz="2400" dirty="0" smtClean="0"/>
            </a:br>
            <a:r>
              <a:rPr lang="sv-SE" sz="2400" dirty="0" smtClean="0"/>
              <a:t>En nåd att stilla bedja om. — Att dö,</a:t>
            </a:r>
            <a:br>
              <a:rPr lang="sv-SE" sz="2400" dirty="0" smtClean="0"/>
            </a:br>
            <a:r>
              <a:rPr lang="sv-SE" sz="2400" dirty="0" smtClean="0"/>
              <a:t>Att sova, sova! Kanske också drömma?</a:t>
            </a:r>
            <a:br>
              <a:rPr lang="sv-SE" sz="2400" dirty="0" smtClean="0"/>
            </a:br>
            <a:r>
              <a:rPr lang="sv-SE" sz="2400" dirty="0" smtClean="0"/>
              <a:t>Se, däri ligger knuten! — Ty i döden —</a:t>
            </a:r>
            <a:br>
              <a:rPr lang="sv-SE" sz="2400" dirty="0" smtClean="0"/>
            </a:br>
            <a:r>
              <a:rPr lang="sv-SE" sz="2400" dirty="0" smtClean="0"/>
              <a:t>Vad drömmar i den sömnen månde komma,</a:t>
            </a:r>
            <a:br>
              <a:rPr lang="sv-SE" sz="2400" dirty="0" smtClean="0"/>
            </a:br>
            <a:r>
              <a:rPr lang="sv-SE" sz="2400" dirty="0" smtClean="0"/>
              <a:t>När stoftets tunga skrud vi kastat av,</a:t>
            </a:r>
            <a:br>
              <a:rPr lang="sv-SE" sz="2400" dirty="0" smtClean="0"/>
            </a:br>
            <a:r>
              <a:rPr lang="sv-SE" sz="2400" dirty="0" smtClean="0"/>
              <a:t>Det tål att tänka på. Den tanken skapar</a:t>
            </a:r>
            <a:br>
              <a:rPr lang="sv-SE" sz="2400" dirty="0" smtClean="0"/>
            </a:br>
            <a:r>
              <a:rPr lang="sv-SE" sz="2400" dirty="0" smtClean="0"/>
              <a:t>Vårt hela långa levernes elände;</a:t>
            </a:r>
            <a:endParaRPr lang="sv-SE" sz="24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97634"/>
          </a:xfrm>
        </p:spPr>
        <p:txBody>
          <a:bodyPr>
            <a:normAutofit/>
          </a:bodyPr>
          <a:lstStyle/>
          <a:p>
            <a:pPr algn="l"/>
            <a:r>
              <a:rPr lang="sv-SE" sz="2000" dirty="0" smtClean="0"/>
              <a:t>Ty vem </a:t>
            </a:r>
            <a:r>
              <a:rPr lang="sv-SE" sz="2000" dirty="0" err="1" smtClean="0"/>
              <a:t>fördroge</a:t>
            </a:r>
            <a:r>
              <a:rPr lang="sv-SE" sz="2000" dirty="0" smtClean="0"/>
              <a:t> tidens spe och gissel,</a:t>
            </a:r>
            <a:br>
              <a:rPr lang="sv-SE" sz="2000" dirty="0" smtClean="0"/>
            </a:br>
            <a:r>
              <a:rPr lang="sv-SE" sz="2000" dirty="0" smtClean="0"/>
              <a:t>Förtryckets vrånghet, övermodets hån,</a:t>
            </a:r>
            <a:br>
              <a:rPr lang="sv-SE" sz="2000" dirty="0" smtClean="0"/>
            </a:br>
            <a:r>
              <a:rPr lang="sv-SE" sz="2000" dirty="0" smtClean="0"/>
              <a:t>Föraktad kärleks kval, senfärdig lag</a:t>
            </a:r>
            <a:br>
              <a:rPr lang="sv-SE" sz="2000" dirty="0" smtClean="0"/>
            </a:br>
            <a:r>
              <a:rPr lang="sv-SE" sz="2000" dirty="0" smtClean="0"/>
              <a:t>Närgången </a:t>
            </a:r>
            <a:r>
              <a:rPr lang="sv-SE" sz="2000" dirty="0" err="1" smtClean="0"/>
              <a:t>ämbets-högfärd</a:t>
            </a:r>
            <a:r>
              <a:rPr lang="sv-SE" sz="2000" dirty="0" smtClean="0"/>
              <a:t> och de sparkar,</a:t>
            </a:r>
            <a:br>
              <a:rPr lang="sv-SE" sz="2000" dirty="0" smtClean="0"/>
            </a:br>
            <a:r>
              <a:rPr lang="sv-SE" sz="2000" dirty="0" smtClean="0"/>
              <a:t>Odågan ger den tåliga förtjänsten,</a:t>
            </a:r>
            <a:br>
              <a:rPr lang="sv-SE" sz="2000" dirty="0" smtClean="0"/>
            </a:br>
            <a:r>
              <a:rPr lang="sv-SE" sz="2000" dirty="0" smtClean="0"/>
              <a:t>Om man själv kunde giva sig kvittens</a:t>
            </a:r>
            <a:br>
              <a:rPr lang="sv-SE" sz="2000" dirty="0" smtClean="0"/>
            </a:br>
            <a:r>
              <a:rPr lang="sv-SE" sz="2000" dirty="0" smtClean="0"/>
              <a:t>Med en tums stål? — Vem gick och släpade</a:t>
            </a:r>
            <a:br>
              <a:rPr lang="sv-SE" sz="2000" dirty="0" smtClean="0"/>
            </a:br>
            <a:r>
              <a:rPr lang="sv-SE" sz="2000" dirty="0" smtClean="0"/>
              <a:t>I svett och möda under </a:t>
            </a:r>
            <a:r>
              <a:rPr lang="sv-SE" sz="2000" dirty="0" err="1" smtClean="0"/>
              <a:t>levnadsoket</a:t>
            </a:r>
            <a:r>
              <a:rPr lang="sv-SE" sz="2000" dirty="0" smtClean="0"/>
              <a:t>,</a:t>
            </a:r>
            <a:br>
              <a:rPr lang="sv-SE" sz="2000" dirty="0" smtClean="0"/>
            </a:br>
            <a:r>
              <a:rPr lang="sv-SE" sz="2000" dirty="0" smtClean="0"/>
              <a:t>Om fasan ej för något efter döden,</a:t>
            </a:r>
            <a:br>
              <a:rPr lang="sv-SE" sz="2000" dirty="0" smtClean="0"/>
            </a:br>
            <a:r>
              <a:rPr lang="sv-SE" sz="2000" dirty="0" smtClean="0"/>
              <a:t>Det oupptäckta landet, varifrån</a:t>
            </a:r>
            <a:br>
              <a:rPr lang="sv-SE" sz="2000" dirty="0" smtClean="0"/>
            </a:br>
            <a:r>
              <a:rPr lang="sv-SE" sz="2000" dirty="0" smtClean="0"/>
              <a:t>Man icke återvänder, skrämde viljan</a:t>
            </a:r>
            <a:br>
              <a:rPr lang="sv-SE" sz="2000" dirty="0" smtClean="0"/>
            </a:br>
            <a:r>
              <a:rPr lang="sv-SE" sz="2000" dirty="0" smtClean="0"/>
              <a:t>Att hellre bära våra vanda plågor</a:t>
            </a:r>
            <a:br>
              <a:rPr lang="sv-SE" sz="2000" dirty="0" smtClean="0"/>
            </a:br>
            <a:r>
              <a:rPr lang="sv-SE" sz="2000" dirty="0" smtClean="0"/>
              <a:t>Än fly till andra, dem vi icke känna?</a:t>
            </a:r>
            <a:br>
              <a:rPr lang="sv-SE" sz="2000" dirty="0" smtClean="0"/>
            </a:br>
            <a:r>
              <a:rPr lang="sv-SE" sz="2000" dirty="0" smtClean="0"/>
              <a:t>Så gör oss samvet till pultroner alla</a:t>
            </a:r>
            <a:br>
              <a:rPr lang="sv-SE" sz="2000" dirty="0" smtClean="0"/>
            </a:br>
            <a:r>
              <a:rPr lang="sv-SE" sz="2000" dirty="0" smtClean="0"/>
              <a:t>Så går beslutsamhetens friska hy</a:t>
            </a:r>
            <a:br>
              <a:rPr lang="sv-SE" sz="2000" dirty="0" smtClean="0"/>
            </a:br>
            <a:r>
              <a:rPr lang="sv-SE" sz="2000" dirty="0" smtClean="0"/>
              <a:t>I eftertankens kranka blekhet över,</a:t>
            </a:r>
            <a:br>
              <a:rPr lang="sv-SE" sz="2000" dirty="0" smtClean="0"/>
            </a:br>
            <a:r>
              <a:rPr lang="sv-SE" sz="2000" dirty="0" smtClean="0"/>
              <a:t>Och företag av märg och eftertryck</a:t>
            </a:r>
            <a:br>
              <a:rPr lang="sv-SE" sz="2000" dirty="0" smtClean="0"/>
            </a:br>
            <a:r>
              <a:rPr lang="sv-SE" sz="2000" dirty="0" smtClean="0"/>
              <a:t>Vid denna tanke slinta ur sin bana</a:t>
            </a:r>
            <a:br>
              <a:rPr lang="sv-SE" sz="2000" dirty="0" smtClean="0"/>
            </a:br>
            <a:r>
              <a:rPr lang="sv-SE" sz="2000" dirty="0" smtClean="0"/>
              <a:t>Och mista namnet handling.</a:t>
            </a:r>
            <a:endParaRPr lang="sv-SE"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lstStyle/>
          <a:p>
            <a:endParaRPr lang="sv-SE" dirty="0"/>
          </a:p>
        </p:txBody>
      </p:sp>
      <p:pic>
        <p:nvPicPr>
          <p:cNvPr id="2050" name="Picture 2" descr="Bildresultat för medieval theatre"/>
          <p:cNvPicPr>
            <a:picLocks noChangeAspect="1" noChangeArrowheads="1"/>
          </p:cNvPicPr>
          <p:nvPr/>
        </p:nvPicPr>
        <p:blipFill>
          <a:blip r:embed="rId2" cstate="print"/>
          <a:srcRect/>
          <a:stretch>
            <a:fillRect/>
          </a:stretch>
        </p:blipFill>
        <p:spPr bwMode="auto">
          <a:xfrm>
            <a:off x="0" y="836712"/>
            <a:ext cx="8676456" cy="5400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83320"/>
          </a:xfrm>
        </p:spPr>
        <p:txBody>
          <a:bodyPr>
            <a:normAutofit/>
          </a:bodyPr>
          <a:lstStyle/>
          <a:p>
            <a:pPr algn="l"/>
            <a:r>
              <a:rPr lang="sv-SE" dirty="0" smtClean="0"/>
              <a:t>I evidensbaserad medicin (EBM) utvärderas mediciner och andra medicinska åtgärder. Detta är bra. Detta är också en grund för att fördela resurser.  </a:t>
            </a:r>
            <a:endParaRPr lang="sv-SE"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66730"/>
          </a:xfrm>
        </p:spPr>
        <p:txBody>
          <a:bodyPr/>
          <a:lstStyle/>
          <a:p>
            <a:pPr algn="l"/>
            <a:r>
              <a:rPr lang="sv-SE" dirty="0" smtClean="0"/>
              <a:t>Hamlet instruerar teatergruppen att spela upp hans fantasi med sina misstankar. Han studerar drottningen och kungen.</a:t>
            </a:r>
            <a:br>
              <a:rPr lang="sv-SE" dirty="0" smtClean="0"/>
            </a:br>
            <a:r>
              <a:rPr lang="sv-SE" dirty="0" smtClean="0"/>
              <a:t/>
            </a:r>
            <a:br>
              <a:rPr lang="sv-SE" dirty="0" smtClean="0"/>
            </a:br>
            <a:r>
              <a:rPr lang="sv-SE" dirty="0" smtClean="0"/>
              <a:t>En slags </a:t>
            </a:r>
            <a:r>
              <a:rPr lang="sv-SE" dirty="0" err="1" smtClean="0"/>
              <a:t>play-back</a:t>
            </a:r>
            <a:r>
              <a:rPr lang="sv-SE" dirty="0" smtClean="0"/>
              <a:t> teater?</a:t>
            </a:r>
            <a:endParaRPr lang="sv-S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18658"/>
          </a:xfrm>
        </p:spPr>
        <p:txBody>
          <a:bodyPr/>
          <a:lstStyle/>
          <a:p>
            <a:r>
              <a:rPr lang="sv-SE" smtClean="0"/>
              <a:t> </a:t>
            </a:r>
            <a:r>
              <a:rPr lang="sv-SE" dirty="0" smtClean="0"/>
              <a:t/>
            </a:r>
            <a:br>
              <a:rPr lang="sv-SE" dirty="0" smtClean="0"/>
            </a:br>
            <a:r>
              <a:rPr lang="sv-SE" dirty="0" smtClean="0"/>
              <a:t/>
            </a:r>
            <a:br>
              <a:rPr lang="sv-SE" dirty="0" smtClean="0"/>
            </a:br>
            <a:r>
              <a:rPr lang="sv-SE" dirty="0" smtClean="0"/>
              <a:t>https://www.imdb.com/video/vi2659564825/?playlistId=tt0650975&amp;ref_=tt_pr_ov_vi</a:t>
            </a:r>
            <a:br>
              <a:rPr lang="sv-SE" dirty="0" smtClean="0"/>
            </a:br>
            <a:r>
              <a:rPr lang="sv-SE" dirty="0" smtClean="0"/>
              <a:t/>
            </a:r>
            <a:br>
              <a:rPr lang="sv-SE" dirty="0" smtClean="0"/>
            </a:br>
            <a:r>
              <a:rPr lang="sv-SE" dirty="0" smtClean="0"/>
              <a:t>mer Hamletpsykiatri</a:t>
            </a:r>
            <a:endParaRPr lang="sv-SE"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02634"/>
          </a:xfrm>
        </p:spPr>
        <p:txBody>
          <a:bodyPr>
            <a:normAutofit/>
          </a:bodyPr>
          <a:lstStyle/>
          <a:p>
            <a:pPr algn="l"/>
            <a:r>
              <a:rPr lang="sv-SE" dirty="0" err="1" smtClean="0"/>
              <a:t>Morenos</a:t>
            </a:r>
            <a:r>
              <a:rPr lang="sv-SE" dirty="0" smtClean="0"/>
              <a:t> Theatre of </a:t>
            </a:r>
            <a:r>
              <a:rPr lang="sv-SE" dirty="0" err="1" smtClean="0"/>
              <a:t>spontaneity</a:t>
            </a:r>
            <a:r>
              <a:rPr lang="sv-SE" dirty="0" smtClean="0"/>
              <a:t>, </a:t>
            </a:r>
            <a:r>
              <a:rPr lang="sv-SE" dirty="0" err="1" smtClean="0"/>
              <a:t>Stegreiftheater</a:t>
            </a:r>
            <a:r>
              <a:rPr lang="sv-SE" dirty="0" smtClean="0"/>
              <a:t>, spontanitetsteatern: mäter, registrerar, tid, plats, ord i dialoger.  ”</a:t>
            </a:r>
            <a:r>
              <a:rPr lang="sv-SE" dirty="0" err="1" smtClean="0"/>
              <a:t>stegreifforschung</a:t>
            </a:r>
            <a:r>
              <a:rPr lang="sv-SE" dirty="0" smtClean="0"/>
              <a:t>”</a:t>
            </a:r>
            <a:endParaRPr lang="sv-SE"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54758"/>
          </a:xfrm>
        </p:spPr>
        <p:txBody>
          <a:bodyPr>
            <a:normAutofit/>
          </a:bodyPr>
          <a:lstStyle/>
          <a:p>
            <a:r>
              <a:rPr lang="sv-SE" dirty="0" smtClean="0"/>
              <a:t> Akademisk teatervetenskap</a:t>
            </a:r>
            <a:br>
              <a:rPr lang="sv-SE" dirty="0" smtClean="0"/>
            </a:br>
            <a:r>
              <a:rPr lang="sv-SE" dirty="0" smtClean="0"/>
              <a:t/>
            </a:r>
            <a:br>
              <a:rPr lang="sv-SE" dirty="0" smtClean="0"/>
            </a:br>
            <a:r>
              <a:rPr lang="sv-SE" dirty="0" smtClean="0"/>
              <a:t>En tidskrift: </a:t>
            </a:r>
            <a:r>
              <a:rPr lang="sv-SE" dirty="0" err="1" smtClean="0"/>
              <a:t>Applied</a:t>
            </a:r>
            <a:r>
              <a:rPr lang="sv-SE" dirty="0" smtClean="0"/>
              <a:t> Theatre Research </a:t>
            </a:r>
            <a:br>
              <a:rPr lang="sv-SE" dirty="0" smtClean="0"/>
            </a:br>
            <a:r>
              <a:rPr lang="en-US" dirty="0" smtClean="0"/>
              <a:t> </a:t>
            </a:r>
            <a:br>
              <a:rPr lang="en-US" dirty="0" smtClean="0"/>
            </a:br>
            <a:r>
              <a:rPr lang="en-US" dirty="0" smtClean="0"/>
              <a:t>European Theatre Research Network (Kent University)</a:t>
            </a:r>
            <a:br>
              <a:rPr lang="en-US" dirty="0" smtClean="0"/>
            </a:br>
            <a:endParaRPr lang="sv-SE"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54692"/>
          </a:xfrm>
        </p:spPr>
        <p:txBody>
          <a:bodyPr/>
          <a:lstStyle/>
          <a:p>
            <a:r>
              <a:rPr lang="sv-SE" dirty="0" smtClean="0"/>
              <a:t>Och mer teaterbaserad</a:t>
            </a:r>
            <a:br>
              <a:rPr lang="sv-SE" dirty="0" smtClean="0"/>
            </a:br>
            <a:r>
              <a:rPr lang="sv-SE" dirty="0" smtClean="0"/>
              <a:t/>
            </a:r>
            <a:br>
              <a:rPr lang="sv-SE" dirty="0" smtClean="0"/>
            </a:br>
            <a:r>
              <a:rPr lang="en-US" b="1" dirty="0" smtClean="0"/>
              <a:t> International Centre for Theatre Research</a:t>
            </a:r>
            <a:br>
              <a:rPr lang="en-US" b="1" dirty="0" smtClean="0"/>
            </a:br>
            <a:r>
              <a:rPr lang="en-US" b="1" dirty="0" smtClean="0"/>
              <a:t>Peter Brook</a:t>
            </a:r>
            <a:r>
              <a:rPr lang="sv-SE" dirty="0" smtClean="0"/>
              <a:t/>
            </a:r>
            <a:br>
              <a:rPr lang="sv-SE" dirty="0" smtClean="0"/>
            </a:br>
            <a:r>
              <a:rPr lang="sv-SE" dirty="0" smtClean="0"/>
              <a:t/>
            </a:r>
            <a:br>
              <a:rPr lang="sv-SE" dirty="0" smtClean="0"/>
            </a:br>
            <a:endParaRPr lang="sv-SE"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normAutofit fontScale="90000"/>
          </a:bodyPr>
          <a:lstStyle/>
          <a:p>
            <a:r>
              <a:rPr lang="sv-SE" dirty="0" smtClean="0"/>
              <a:t>Om teater och social förändring</a:t>
            </a:r>
            <a:br>
              <a:rPr lang="sv-SE" dirty="0" smtClean="0"/>
            </a:br>
            <a:r>
              <a:rPr lang="sv-SE" dirty="0" smtClean="0"/>
              <a:t/>
            </a:r>
            <a:br>
              <a:rPr lang="sv-SE" dirty="0" smtClean="0"/>
            </a:br>
            <a:r>
              <a:rPr lang="en-US" dirty="0" smtClean="0"/>
              <a:t> Applied Theatre: Research </a:t>
            </a:r>
            <a:br>
              <a:rPr lang="en-US" dirty="0" smtClean="0"/>
            </a:br>
            <a:r>
              <a:rPr lang="en-US" dirty="0" smtClean="0"/>
              <a:t>Radical Departures </a:t>
            </a:r>
            <a:br>
              <a:rPr lang="en-US" dirty="0" smtClean="0"/>
            </a:br>
            <a:r>
              <a:rPr lang="en-US" i="1" dirty="0" smtClean="0"/>
              <a:t>By: </a:t>
            </a:r>
            <a:r>
              <a:rPr lang="en-US" i="1" dirty="0" smtClean="0">
                <a:hlinkClick r:id="rId2"/>
              </a:rPr>
              <a:t>Peter O'Connor,</a:t>
            </a:r>
            <a:r>
              <a:rPr lang="en-US" i="1" dirty="0" smtClean="0"/>
              <a:t> </a:t>
            </a:r>
            <a:r>
              <a:rPr lang="en-US" i="1" dirty="0" smtClean="0">
                <a:hlinkClick r:id="rId3"/>
              </a:rPr>
              <a:t>Michael Anderson</a:t>
            </a:r>
            <a:r>
              <a:rPr lang="en-US" i="1" dirty="0" smtClean="0"/>
              <a:t> </a:t>
            </a:r>
            <a:r>
              <a:rPr lang="en-US" dirty="0" smtClean="0">
                <a:hlinkClick r:id="rId4" tooltip="Applied Theatre: Research"/>
              </a:rPr>
              <a:t>See larger image</a:t>
            </a:r>
            <a:r>
              <a:rPr lang="en-US" dirty="0" smtClean="0"/>
              <a:t> </a:t>
            </a:r>
            <a:br>
              <a:rPr lang="en-US" dirty="0" smtClean="0"/>
            </a:br>
            <a:r>
              <a:rPr lang="en-US" dirty="0" smtClean="0"/>
              <a:t>Published: 02-26-2015 Format: </a:t>
            </a:r>
            <a:r>
              <a:rPr lang="en-US" dirty="0" smtClean="0">
                <a:hlinkClick r:id="rId5"/>
              </a:rPr>
              <a:t>PDF eBook</a:t>
            </a:r>
            <a:r>
              <a:rPr lang="en-US" dirty="0" smtClean="0"/>
              <a:t> </a:t>
            </a:r>
            <a:r>
              <a:rPr lang="en-US" dirty="0" smtClean="0">
                <a:hlinkClick r:id="rId5"/>
              </a:rPr>
              <a:t>(?)</a:t>
            </a:r>
            <a:r>
              <a:rPr lang="en-US" dirty="0" smtClean="0"/>
              <a:t> Edition: 1st Extent: 312 ISBN: 9781472513854 Imprint: Bloomsbury Methuen Drama Series:  </a:t>
            </a:r>
            <a:endParaRPr lang="sv-SE"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lstStyle/>
          <a:p>
            <a:endParaRPr lang="sv-SE" dirty="0"/>
          </a:p>
        </p:txBody>
      </p:sp>
      <p:pic>
        <p:nvPicPr>
          <p:cNvPr id="3" name="Bildobjekt 2" descr="sojowalkout-10.jpg"/>
          <p:cNvPicPr>
            <a:picLocks noChangeAspect="1"/>
          </p:cNvPicPr>
          <p:nvPr/>
        </p:nvPicPr>
        <p:blipFill>
          <a:blip r:embed="rId2" cstate="print"/>
          <a:stretch>
            <a:fillRect/>
          </a:stretch>
        </p:blipFill>
        <p:spPr>
          <a:xfrm>
            <a:off x="901700" y="38100"/>
            <a:ext cx="7340600" cy="6781800"/>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34682"/>
          </a:xfrm>
        </p:spPr>
        <p:txBody>
          <a:bodyPr>
            <a:normAutofit/>
          </a:bodyPr>
          <a:lstStyle/>
          <a:p>
            <a:pPr algn="l"/>
            <a:r>
              <a:rPr lang="sv-SE" sz="3600" dirty="0" smtClean="0"/>
              <a:t>Forskning om trauma på social nivå. Krig och fred.</a:t>
            </a:r>
            <a:br>
              <a:rPr lang="sv-SE" sz="3600" dirty="0" smtClean="0"/>
            </a:br>
            <a:r>
              <a:rPr lang="sv-SE" sz="3600" dirty="0" smtClean="0"/>
              <a:t/>
            </a:r>
            <a:br>
              <a:rPr lang="sv-SE" sz="3600" dirty="0" smtClean="0"/>
            </a:br>
            <a:r>
              <a:rPr lang="sv-SE" sz="3600" dirty="0" smtClean="0"/>
              <a:t>Stora katastrofer påverkar ett samhälle under flera generationer. Kan psykodrama och spontanitetsteater (sociodrama) vara till nytta i en sådan </a:t>
            </a:r>
            <a:r>
              <a:rPr lang="sv-SE" sz="3600" dirty="0" smtClean="0"/>
              <a:t>process?</a:t>
            </a:r>
            <a:r>
              <a:rPr lang="sv-SE" sz="2400" dirty="0" smtClean="0"/>
              <a:t/>
            </a:r>
            <a:br>
              <a:rPr lang="sv-SE" sz="2400" dirty="0" smtClean="0"/>
            </a:br>
            <a:r>
              <a:rPr lang="sv-SE" sz="2400" dirty="0" smtClean="0"/>
              <a:t/>
            </a:r>
            <a:br>
              <a:rPr lang="sv-SE" sz="2400" dirty="0" smtClean="0"/>
            </a:br>
            <a:r>
              <a:rPr lang="sv-SE" sz="2400" dirty="0" smtClean="0"/>
              <a:t> </a:t>
            </a:r>
            <a:endParaRPr lang="sv-SE"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normAutofit fontScale="90000"/>
          </a:bodyPr>
          <a:lstStyle/>
          <a:p>
            <a:pPr algn="l"/>
            <a:r>
              <a:rPr lang="sv-SE" sz="2800" dirty="0" smtClean="0"/>
              <a:t> </a:t>
            </a:r>
            <a:br>
              <a:rPr lang="sv-SE" sz="2800" dirty="0" smtClean="0"/>
            </a:br>
            <a:r>
              <a:rPr lang="sv-SE" sz="2800" dirty="0" smtClean="0"/>
              <a:t/>
            </a:r>
            <a:br>
              <a:rPr lang="sv-SE" sz="2800" dirty="0" smtClean="0"/>
            </a:br>
            <a:r>
              <a:rPr lang="sv-SE" sz="3600" dirty="0" smtClean="0"/>
              <a:t>Att stoppa pågående krig och förebygga kommande.</a:t>
            </a:r>
            <a:br>
              <a:rPr lang="sv-SE" sz="3600" dirty="0" smtClean="0"/>
            </a:br>
            <a:r>
              <a:rPr lang="sv-SE" sz="3600" dirty="0" smtClean="0"/>
              <a:t/>
            </a:r>
            <a:br>
              <a:rPr lang="sv-SE" sz="3600" dirty="0" smtClean="0"/>
            </a:br>
            <a:r>
              <a:rPr lang="sv-SE" sz="3600" dirty="0" smtClean="0"/>
              <a:t/>
            </a:r>
            <a:br>
              <a:rPr lang="sv-SE" sz="3600" dirty="0" smtClean="0"/>
            </a:br>
            <a:r>
              <a:rPr lang="sv-SE" sz="3600" dirty="0" smtClean="0"/>
              <a:t>Att använda spontanitetsteater och sociodrama</a:t>
            </a:r>
            <a:r>
              <a:rPr lang="sv-SE" sz="2800" dirty="0" smtClean="0"/>
              <a:t/>
            </a:r>
            <a:br>
              <a:rPr lang="sv-SE" sz="2800" dirty="0" smtClean="0"/>
            </a:br>
            <a:r>
              <a:rPr lang="sv-SE" sz="2800" dirty="0" smtClean="0"/>
              <a:t/>
            </a:r>
            <a:br>
              <a:rPr lang="sv-SE" sz="2800" dirty="0" smtClean="0"/>
            </a:br>
            <a:r>
              <a:rPr lang="sv-SE" sz="2800" dirty="0" smtClean="0"/>
              <a:t>  </a:t>
            </a:r>
            <a:r>
              <a:rPr lang="sv-SE" dirty="0" smtClean="0"/>
              <a:t/>
            </a:r>
            <a:br>
              <a:rPr lang="sv-SE" dirty="0" smtClean="0"/>
            </a:br>
            <a:r>
              <a:rPr lang="sv-SE" dirty="0" smtClean="0"/>
              <a:t> </a:t>
            </a:r>
            <a:br>
              <a:rPr lang="sv-SE" dirty="0" smtClean="0"/>
            </a:br>
            <a:endParaRPr lang="sv-SE"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692696"/>
            <a:ext cx="8748464" cy="5832648"/>
          </a:xfrm>
        </p:spPr>
        <p:txBody>
          <a:bodyPr>
            <a:normAutofit fontScale="90000"/>
          </a:bodyPr>
          <a:lstStyle/>
          <a:p>
            <a:pPr algn="l"/>
            <a:r>
              <a:rPr lang="sv-SE" dirty="0" smtClean="0"/>
              <a:t>Peace </a:t>
            </a:r>
            <a:r>
              <a:rPr lang="sv-SE" dirty="0" err="1" smtClean="0"/>
              <a:t>will</a:t>
            </a:r>
            <a:r>
              <a:rPr lang="sv-SE" dirty="0" smtClean="0"/>
              <a:t> come to men in the distant </a:t>
            </a:r>
            <a:r>
              <a:rPr lang="sv-SE" dirty="0" err="1" smtClean="0"/>
              <a:t>future</a:t>
            </a:r>
            <a:r>
              <a:rPr lang="sv-SE" dirty="0" smtClean="0"/>
              <a:t> </a:t>
            </a:r>
            <a:r>
              <a:rPr lang="sv-SE" dirty="0" err="1" smtClean="0"/>
              <a:t>when</a:t>
            </a:r>
            <a:r>
              <a:rPr lang="sv-SE" dirty="0" smtClean="0"/>
              <a:t> </a:t>
            </a:r>
            <a:r>
              <a:rPr lang="sv-SE" dirty="0" err="1" smtClean="0"/>
              <a:t>they</a:t>
            </a:r>
            <a:r>
              <a:rPr lang="sv-SE" dirty="0" smtClean="0"/>
              <a:t> </a:t>
            </a:r>
            <a:r>
              <a:rPr lang="sv-SE" dirty="0" err="1" smtClean="0"/>
              <a:t>learn</a:t>
            </a:r>
            <a:r>
              <a:rPr lang="sv-SE" dirty="0" smtClean="0"/>
              <a:t> to get </a:t>
            </a:r>
            <a:r>
              <a:rPr lang="sv-SE" dirty="0" err="1" smtClean="0"/>
              <a:t>along</a:t>
            </a:r>
            <a:r>
              <a:rPr lang="sv-SE" dirty="0" smtClean="0"/>
              <a:t> </a:t>
            </a:r>
            <a:r>
              <a:rPr lang="sv-SE" dirty="0" err="1" smtClean="0"/>
              <a:t>although</a:t>
            </a:r>
            <a:r>
              <a:rPr lang="sv-SE" dirty="0" smtClean="0"/>
              <a:t> </a:t>
            </a:r>
            <a:r>
              <a:rPr lang="sv-SE" dirty="0" err="1" smtClean="0"/>
              <a:t>they</a:t>
            </a:r>
            <a:r>
              <a:rPr lang="sv-SE" dirty="0" smtClean="0"/>
              <a:t> </a:t>
            </a:r>
            <a:r>
              <a:rPr lang="sv-SE" dirty="0" err="1" smtClean="0"/>
              <a:t>do</a:t>
            </a:r>
            <a:r>
              <a:rPr lang="sv-SE" dirty="0" smtClean="0"/>
              <a:t> not </a:t>
            </a:r>
            <a:r>
              <a:rPr lang="sv-SE" dirty="0" err="1" smtClean="0"/>
              <a:t>understand</a:t>
            </a:r>
            <a:r>
              <a:rPr lang="sv-SE" dirty="0" smtClean="0"/>
              <a:t> </a:t>
            </a:r>
            <a:r>
              <a:rPr lang="sv-SE" dirty="0" err="1" smtClean="0"/>
              <a:t>each</a:t>
            </a:r>
            <a:r>
              <a:rPr lang="sv-SE" dirty="0" smtClean="0"/>
              <a:t> </a:t>
            </a:r>
            <a:r>
              <a:rPr lang="sv-SE" dirty="0" err="1" smtClean="0"/>
              <a:t>other</a:t>
            </a:r>
            <a:r>
              <a:rPr lang="sv-SE" dirty="0" smtClean="0"/>
              <a:t> (p 36)</a:t>
            </a:r>
            <a:br>
              <a:rPr lang="sv-SE" dirty="0" smtClean="0"/>
            </a:br>
            <a:r>
              <a:rPr lang="sv-SE" dirty="0" err="1" smtClean="0"/>
              <a:t>Beyond</a:t>
            </a:r>
            <a:r>
              <a:rPr lang="sv-SE" dirty="0" smtClean="0"/>
              <a:t> all </a:t>
            </a:r>
            <a:r>
              <a:rPr lang="sv-SE" dirty="0" err="1" smtClean="0"/>
              <a:t>therapy</a:t>
            </a:r>
            <a:r>
              <a:rPr lang="sv-SE" dirty="0" smtClean="0"/>
              <a:t> </a:t>
            </a:r>
            <a:r>
              <a:rPr lang="sv-SE" dirty="0" smtClean="0"/>
              <a:t>the trust </a:t>
            </a:r>
            <a:r>
              <a:rPr lang="sv-SE" dirty="0" smtClean="0"/>
              <a:t>has </a:t>
            </a:r>
            <a:r>
              <a:rPr lang="sv-SE" dirty="0" err="1" smtClean="0"/>
              <a:t>been</a:t>
            </a:r>
            <a:r>
              <a:rPr lang="sv-SE" dirty="0" smtClean="0"/>
              <a:t> </a:t>
            </a:r>
            <a:r>
              <a:rPr lang="sv-SE" dirty="0" err="1" smtClean="0"/>
              <a:t>growing</a:t>
            </a:r>
            <a:r>
              <a:rPr lang="sv-SE" dirty="0" smtClean="0"/>
              <a:t> </a:t>
            </a:r>
            <a:r>
              <a:rPr lang="sv-SE" dirty="0" smtClean="0"/>
              <a:t>that the new </a:t>
            </a:r>
            <a:r>
              <a:rPr lang="sv-SE" dirty="0" err="1" smtClean="0"/>
              <a:t>objectivity</a:t>
            </a:r>
            <a:r>
              <a:rPr lang="sv-SE" dirty="0" smtClean="0"/>
              <a:t> of </a:t>
            </a:r>
            <a:r>
              <a:rPr lang="sv-SE" dirty="0" err="1" smtClean="0"/>
              <a:t>sociometry</a:t>
            </a:r>
            <a:r>
              <a:rPr lang="sv-SE" dirty="0" smtClean="0"/>
              <a:t> </a:t>
            </a:r>
            <a:r>
              <a:rPr lang="sv-SE" dirty="0" err="1" smtClean="0"/>
              <a:t>which</a:t>
            </a:r>
            <a:r>
              <a:rPr lang="sv-SE" dirty="0" smtClean="0"/>
              <a:t> </a:t>
            </a:r>
            <a:r>
              <a:rPr lang="sv-SE" dirty="0" err="1" smtClean="0"/>
              <a:t>enables</a:t>
            </a:r>
            <a:r>
              <a:rPr lang="sv-SE" dirty="0" smtClean="0"/>
              <a:t> </a:t>
            </a:r>
            <a:r>
              <a:rPr lang="sv-SE" dirty="0" err="1" smtClean="0"/>
              <a:t>us</a:t>
            </a:r>
            <a:r>
              <a:rPr lang="sv-SE" dirty="0" smtClean="0"/>
              <a:t> to </a:t>
            </a:r>
            <a:r>
              <a:rPr lang="sv-SE" dirty="0" err="1" smtClean="0"/>
              <a:t>measure</a:t>
            </a:r>
            <a:r>
              <a:rPr lang="sv-SE" dirty="0" smtClean="0"/>
              <a:t> and </a:t>
            </a:r>
            <a:r>
              <a:rPr lang="sv-SE" dirty="0" err="1" smtClean="0"/>
              <a:t>predict</a:t>
            </a:r>
            <a:r>
              <a:rPr lang="sv-SE" dirty="0" smtClean="0"/>
              <a:t> </a:t>
            </a:r>
            <a:r>
              <a:rPr lang="sv-SE" dirty="0" err="1" smtClean="0"/>
              <a:t>will</a:t>
            </a:r>
            <a:r>
              <a:rPr lang="sv-SE" dirty="0" smtClean="0"/>
              <a:t> </a:t>
            </a:r>
            <a:r>
              <a:rPr lang="sv-SE" dirty="0" err="1" smtClean="0"/>
              <a:t>continue</a:t>
            </a:r>
            <a:r>
              <a:rPr lang="sv-SE" dirty="0" smtClean="0"/>
              <a:t> to till the </a:t>
            </a:r>
            <a:r>
              <a:rPr lang="sv-SE" dirty="0" err="1" smtClean="0"/>
              <a:t>soil</a:t>
            </a:r>
            <a:r>
              <a:rPr lang="sv-SE" dirty="0" smtClean="0"/>
              <a:t> for a </a:t>
            </a:r>
            <a:r>
              <a:rPr lang="sv-SE" i="1" dirty="0" smtClean="0"/>
              <a:t>science of </a:t>
            </a:r>
            <a:r>
              <a:rPr lang="sv-SE" i="1" dirty="0" err="1" smtClean="0"/>
              <a:t>peace</a:t>
            </a:r>
            <a:r>
              <a:rPr lang="sv-SE" i="1" dirty="0" smtClean="0"/>
              <a:t> (695)</a:t>
            </a:r>
            <a:endParaRPr lang="sv-SE"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54758"/>
          </a:xfrm>
        </p:spPr>
        <p:txBody>
          <a:bodyPr>
            <a:noAutofit/>
          </a:bodyPr>
          <a:lstStyle/>
          <a:p>
            <a:pPr algn="l"/>
            <a:r>
              <a:rPr lang="en-US" sz="1800" dirty="0" smtClean="0"/>
              <a:t> </a:t>
            </a:r>
            <a:r>
              <a:rPr lang="en-US" sz="4000" dirty="0" err="1" smtClean="0"/>
              <a:t>Riktlinjer</a:t>
            </a:r>
            <a:r>
              <a:rPr lang="en-US" sz="4000" dirty="0" smtClean="0"/>
              <a:t> </a:t>
            </a:r>
            <a:r>
              <a:rPr lang="en-US" sz="4000" dirty="0" err="1" smtClean="0"/>
              <a:t>syftar</a:t>
            </a:r>
            <a:r>
              <a:rPr lang="en-US" sz="4000" dirty="0" smtClean="0"/>
              <a:t> till </a:t>
            </a:r>
            <a:r>
              <a:rPr lang="en-US" sz="4000" dirty="0" err="1" smtClean="0"/>
              <a:t>att</a:t>
            </a:r>
            <a:r>
              <a:rPr lang="en-US" sz="4000" dirty="0" smtClean="0"/>
              <a:t> </a:t>
            </a:r>
            <a:r>
              <a:rPr lang="en-US" sz="4000" dirty="0" err="1" smtClean="0"/>
              <a:t>hjälpa</a:t>
            </a:r>
            <a:r>
              <a:rPr lang="en-US" sz="4000" dirty="0" smtClean="0"/>
              <a:t> </a:t>
            </a:r>
            <a:r>
              <a:rPr lang="en-US" sz="4000" dirty="0" err="1" smtClean="0"/>
              <a:t>patienter</a:t>
            </a:r>
            <a:r>
              <a:rPr lang="en-US" sz="4000" dirty="0" smtClean="0"/>
              <a:t> </a:t>
            </a:r>
            <a:r>
              <a:rPr lang="en-US" sz="4000" dirty="0" err="1" smtClean="0"/>
              <a:t>och</a:t>
            </a:r>
            <a:r>
              <a:rPr lang="en-US" sz="4000" dirty="0" smtClean="0"/>
              <a:t> </a:t>
            </a:r>
            <a:r>
              <a:rPr lang="en-US" sz="4000" dirty="0" err="1" smtClean="0"/>
              <a:t>vårdgivare</a:t>
            </a:r>
            <a:r>
              <a:rPr lang="en-US" sz="4000" dirty="0" smtClean="0"/>
              <a:t> till </a:t>
            </a:r>
            <a:r>
              <a:rPr lang="en-US" sz="4000" dirty="0" err="1" smtClean="0"/>
              <a:t>väl</a:t>
            </a:r>
            <a:r>
              <a:rPr lang="en-US" sz="4000" dirty="0" smtClean="0"/>
              <a:t> </a:t>
            </a:r>
            <a:r>
              <a:rPr lang="en-US" sz="4000" dirty="0" err="1" smtClean="0"/>
              <a:t>grundade</a:t>
            </a:r>
            <a:r>
              <a:rPr lang="en-US" sz="4000" dirty="0" smtClean="0"/>
              <a:t> </a:t>
            </a:r>
            <a:r>
              <a:rPr lang="en-US" sz="4000" dirty="0" err="1" smtClean="0"/>
              <a:t>beslut</a:t>
            </a:r>
            <a:r>
              <a:rPr lang="en-US" sz="4000" dirty="0" smtClean="0"/>
              <a:t>. </a:t>
            </a:r>
            <a:r>
              <a:rPr lang="en-US" sz="4000" dirty="0" err="1" smtClean="0"/>
              <a:t>Rekommendationer</a:t>
            </a:r>
            <a:r>
              <a:rPr lang="en-US" sz="4000" dirty="0" smtClean="0"/>
              <a:t>  </a:t>
            </a:r>
            <a:r>
              <a:rPr lang="en-US" sz="4000" dirty="0" err="1" smtClean="0"/>
              <a:t>kan</a:t>
            </a:r>
            <a:r>
              <a:rPr lang="en-US" sz="4000" dirty="0" smtClean="0"/>
              <a:t> </a:t>
            </a:r>
            <a:r>
              <a:rPr lang="en-US" sz="4000" dirty="0" err="1" smtClean="0"/>
              <a:t>syfta</a:t>
            </a:r>
            <a:r>
              <a:rPr lang="en-US" sz="4000" dirty="0" smtClean="0"/>
              <a:t> till </a:t>
            </a:r>
            <a:r>
              <a:rPr lang="en-US" sz="4000" dirty="0" err="1" smtClean="0"/>
              <a:t>kliniska</a:t>
            </a:r>
            <a:r>
              <a:rPr lang="en-US" sz="4000" dirty="0" smtClean="0"/>
              <a:t> </a:t>
            </a:r>
            <a:r>
              <a:rPr lang="en-US" sz="4000" dirty="0" err="1" smtClean="0"/>
              <a:t>interventioner</a:t>
            </a:r>
            <a:r>
              <a:rPr lang="en-US" sz="4000" dirty="0" smtClean="0"/>
              <a:t>, </a:t>
            </a:r>
            <a:r>
              <a:rPr lang="en-US" sz="4000" dirty="0" err="1" smtClean="0"/>
              <a:t>folkhälsoåtgärder</a:t>
            </a:r>
            <a:r>
              <a:rPr lang="en-US" sz="4000" dirty="0" smtClean="0"/>
              <a:t> </a:t>
            </a:r>
            <a:r>
              <a:rPr lang="en-US" sz="4000" dirty="0" err="1" smtClean="0"/>
              <a:t>och</a:t>
            </a:r>
            <a:r>
              <a:rPr lang="en-US" sz="4000" dirty="0" smtClean="0"/>
              <a:t> </a:t>
            </a:r>
            <a:r>
              <a:rPr lang="en-US" sz="4000" dirty="0" err="1" smtClean="0"/>
              <a:t>regeringspolitik</a:t>
            </a:r>
            <a:r>
              <a:rPr lang="en-US" sz="4000" dirty="0" smtClean="0"/>
              <a:t>.</a:t>
            </a:r>
            <a:br>
              <a:rPr lang="en-US" sz="4000" dirty="0" smtClean="0"/>
            </a:br>
            <a:r>
              <a:rPr lang="en-US" sz="4000" dirty="0" smtClean="0"/>
              <a:t>WHO 2003, 2007 </a:t>
            </a:r>
            <a:br>
              <a:rPr lang="en-US" sz="4000" dirty="0" smtClean="0"/>
            </a:br>
            <a:r>
              <a:rPr lang="en-US" sz="1800" dirty="0" smtClean="0"/>
              <a:t/>
            </a:r>
            <a:br>
              <a:rPr lang="en-US" sz="1800" dirty="0" smtClean="0"/>
            </a:br>
            <a:endParaRPr lang="sv-SE" sz="18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18658"/>
          </a:xfrm>
        </p:spPr>
        <p:txBody>
          <a:bodyPr>
            <a:normAutofit/>
          </a:bodyPr>
          <a:lstStyle/>
          <a:p>
            <a:r>
              <a:rPr lang="sv-SE" sz="8800" dirty="0" smtClean="0"/>
              <a:t>Lek</a:t>
            </a:r>
            <a:br>
              <a:rPr lang="sv-SE" sz="8800" dirty="0" smtClean="0"/>
            </a:br>
            <a:r>
              <a:rPr lang="sv-SE" sz="8800" dirty="0" smtClean="0"/>
              <a:t>Homo Ludens </a:t>
            </a:r>
            <a:br>
              <a:rPr lang="sv-SE" sz="8800" dirty="0" smtClean="0"/>
            </a:br>
            <a:r>
              <a:rPr lang="sv-SE" sz="8800" dirty="0" err="1" smtClean="0"/>
              <a:t>Huizinga</a:t>
            </a:r>
            <a:endParaRPr lang="sv-SE" sz="8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02634"/>
          </a:xfrm>
        </p:spPr>
        <p:txBody>
          <a:bodyPr/>
          <a:lstStyle/>
          <a:p>
            <a:endParaRPr lang="sv-SE" dirty="0"/>
          </a:p>
        </p:txBody>
      </p:sp>
      <p:pic>
        <p:nvPicPr>
          <p:cNvPr id="100354" name="Picture 2" descr="https://upload.wikimedia.org/wikipedia/commons/4/45/Pieter_brueghel_the_elder-children_playing-detail.jpeg"/>
          <p:cNvPicPr>
            <a:picLocks noChangeAspect="1" noChangeArrowheads="1"/>
          </p:cNvPicPr>
          <p:nvPr/>
        </p:nvPicPr>
        <p:blipFill>
          <a:blip r:embed="rId2" cstate="print"/>
          <a:srcRect/>
          <a:stretch>
            <a:fillRect/>
          </a:stretch>
        </p:blipFill>
        <p:spPr bwMode="auto">
          <a:xfrm>
            <a:off x="611560" y="332656"/>
            <a:ext cx="7848872" cy="5472608"/>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674642"/>
          </a:xfrm>
        </p:spPr>
        <p:txBody>
          <a:bodyPr/>
          <a:lstStyle/>
          <a:p>
            <a:r>
              <a:rPr lang="sv-SE" dirty="0" smtClean="0"/>
              <a:t>Fest</a:t>
            </a:r>
            <a:br>
              <a:rPr lang="sv-SE" dirty="0" smtClean="0"/>
            </a:br>
            <a:r>
              <a:rPr lang="sv-SE" dirty="0" smtClean="0"/>
              <a:t>ritual</a:t>
            </a:r>
            <a:endParaRPr lang="sv-SE"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314602"/>
          </a:xfrm>
        </p:spPr>
        <p:txBody>
          <a:bodyPr>
            <a:normAutofit/>
          </a:bodyPr>
          <a:lstStyle/>
          <a:p>
            <a:r>
              <a:rPr lang="sv-SE" sz="8800" dirty="0" smtClean="0"/>
              <a:t>Michail </a:t>
            </a:r>
            <a:r>
              <a:rPr lang="sv-SE" sz="8800" dirty="0" err="1" smtClean="0"/>
              <a:t>Bachtin</a:t>
            </a:r>
            <a:r>
              <a:rPr lang="sv-SE" sz="8800" dirty="0" smtClean="0"/>
              <a:t/>
            </a:r>
            <a:br>
              <a:rPr lang="sv-SE" sz="8800" dirty="0" smtClean="0"/>
            </a:br>
            <a:r>
              <a:rPr lang="sv-SE" sz="8800" dirty="0" err="1" smtClean="0"/>
              <a:t>Gargantua</a:t>
            </a:r>
            <a:r>
              <a:rPr lang="sv-SE" sz="8800" dirty="0" smtClean="0"/>
              <a:t/>
            </a:r>
            <a:br>
              <a:rPr lang="sv-SE" sz="8800" dirty="0" smtClean="0"/>
            </a:br>
            <a:r>
              <a:rPr lang="sv-SE" sz="8800" dirty="0" smtClean="0"/>
              <a:t>Rabelais</a:t>
            </a:r>
            <a:endParaRPr lang="sv-SE" sz="8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46650"/>
          </a:xfrm>
        </p:spPr>
        <p:txBody>
          <a:bodyPr/>
          <a:lstStyle/>
          <a:p>
            <a:endParaRPr lang="sv-SE" dirty="0"/>
          </a:p>
        </p:txBody>
      </p:sp>
      <p:pic>
        <p:nvPicPr>
          <p:cNvPr id="106498" name="Picture 2" descr="Bildresultat för gargantua bilder"/>
          <p:cNvPicPr>
            <a:picLocks noChangeAspect="1" noChangeArrowheads="1"/>
          </p:cNvPicPr>
          <p:nvPr/>
        </p:nvPicPr>
        <p:blipFill>
          <a:blip r:embed="rId2" cstate="print"/>
          <a:srcRect/>
          <a:stretch>
            <a:fillRect/>
          </a:stretch>
        </p:blipFill>
        <p:spPr bwMode="auto">
          <a:xfrm>
            <a:off x="1259632" y="188640"/>
            <a:ext cx="6264696" cy="6264696"/>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endParaRPr lang="sv-SE" dirty="0"/>
          </a:p>
        </p:txBody>
      </p:sp>
      <p:pic>
        <p:nvPicPr>
          <p:cNvPr id="3" name="Bildobjekt 2" descr="triunfo_baco_velazquez_prado_mup01170A01NF2007_MASTER.jpg_1306973099.jpg"/>
          <p:cNvPicPr>
            <a:picLocks noChangeAspect="1"/>
          </p:cNvPicPr>
          <p:nvPr/>
        </p:nvPicPr>
        <p:blipFill>
          <a:blip r:embed="rId2" cstate="print"/>
          <a:stretch>
            <a:fillRect/>
          </a:stretch>
        </p:blipFill>
        <p:spPr>
          <a:xfrm>
            <a:off x="395536" y="764704"/>
            <a:ext cx="8568952" cy="5328592"/>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endParaRPr lang="sv-SE" dirty="0"/>
          </a:p>
        </p:txBody>
      </p:sp>
      <p:pic>
        <p:nvPicPr>
          <p:cNvPr id="88066" name="Picture 2" descr="The Burial of the Sardine 2 - Francisco De Goya y Lucientes - www.franciscodegoya.net"/>
          <p:cNvPicPr>
            <a:picLocks noChangeAspect="1" noChangeArrowheads="1"/>
          </p:cNvPicPr>
          <p:nvPr/>
        </p:nvPicPr>
        <p:blipFill>
          <a:blip r:embed="rId2" cstate="print"/>
          <a:srcRect/>
          <a:stretch>
            <a:fillRect/>
          </a:stretch>
        </p:blipFill>
        <p:spPr bwMode="auto">
          <a:xfrm>
            <a:off x="1187624" y="-171400"/>
            <a:ext cx="6696744" cy="684076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583362"/>
          </a:xfrm>
        </p:spPr>
        <p:txBody>
          <a:bodyPr/>
          <a:lstStyle/>
          <a:p>
            <a:endParaRPr lang="sv-SE" dirty="0"/>
          </a:p>
        </p:txBody>
      </p:sp>
      <p:pic>
        <p:nvPicPr>
          <p:cNvPr id="3" name="Bildobjekt 2" descr="mainimage.jpg"/>
          <p:cNvPicPr>
            <a:picLocks noChangeAspect="1"/>
          </p:cNvPicPr>
          <p:nvPr/>
        </p:nvPicPr>
        <p:blipFill>
          <a:blip r:embed="rId2" cstate="print"/>
          <a:stretch>
            <a:fillRect/>
          </a:stretch>
        </p:blipFill>
        <p:spPr>
          <a:xfrm>
            <a:off x="683568" y="404664"/>
            <a:ext cx="7992888" cy="6048672"/>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4882554"/>
          </a:xfrm>
        </p:spPr>
        <p:txBody>
          <a:bodyPr/>
          <a:lstStyle/>
          <a:p>
            <a:pPr algn="l"/>
            <a:r>
              <a:rPr lang="sv-SE" dirty="0" smtClean="0"/>
              <a:t/>
            </a:r>
            <a:br>
              <a:rPr lang="sv-SE" dirty="0" smtClean="0"/>
            </a:br>
            <a:r>
              <a:rPr lang="sv-SE" dirty="0" smtClean="0"/>
              <a:t>Nätverk</a:t>
            </a:r>
            <a:br>
              <a:rPr lang="sv-SE" dirty="0" smtClean="0"/>
            </a:br>
            <a:r>
              <a:rPr lang="sv-SE" dirty="0" smtClean="0"/>
              <a:t>nätverksterapi</a:t>
            </a:r>
            <a:br>
              <a:rPr lang="sv-SE" dirty="0" smtClean="0"/>
            </a:br>
            <a:r>
              <a:rPr lang="sv-SE" dirty="0" smtClean="0"/>
              <a:t>sociogram</a:t>
            </a:r>
            <a:br>
              <a:rPr lang="sv-SE" dirty="0" smtClean="0"/>
            </a:br>
            <a:r>
              <a:rPr lang="sv-SE" dirty="0" err="1" smtClean="0"/>
              <a:t>sociatri</a:t>
            </a:r>
            <a:endParaRPr lang="sv-SE"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530626"/>
          </a:xfrm>
        </p:spPr>
        <p:txBody>
          <a:bodyPr/>
          <a:lstStyle/>
          <a:p>
            <a:endParaRPr lang="sv-SE" dirty="0"/>
          </a:p>
        </p:txBody>
      </p:sp>
      <p:pic>
        <p:nvPicPr>
          <p:cNvPr id="4" name="Bildobjekt 3" descr="DSC01181.JPG"/>
          <p:cNvPicPr>
            <a:picLocks noChangeAspect="1"/>
          </p:cNvPicPr>
          <p:nvPr/>
        </p:nvPicPr>
        <p:blipFill>
          <a:blip r:embed="rId2" cstate="print"/>
          <a:stretch>
            <a:fillRect/>
          </a:stretch>
        </p:blipFill>
        <p:spPr>
          <a:xfrm>
            <a:off x="0" y="0"/>
            <a:ext cx="9144000" cy="685799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54758"/>
          </a:xfrm>
        </p:spPr>
        <p:txBody>
          <a:bodyPr>
            <a:normAutofit/>
          </a:bodyPr>
          <a:lstStyle/>
          <a:p>
            <a:pPr algn="l"/>
            <a:r>
              <a:rPr lang="sv-SE" sz="3600" dirty="0" smtClean="0"/>
              <a:t>De mediciner och behandlingar som rekommenderas enligt evidensbaserad medicin överlever.  </a:t>
            </a:r>
            <a:br>
              <a:rPr lang="sv-SE" sz="3600" dirty="0" smtClean="0"/>
            </a:br>
            <a:r>
              <a:rPr lang="sv-SE" sz="3600" dirty="0" smtClean="0"/>
              <a:t/>
            </a:r>
            <a:br>
              <a:rPr lang="sv-SE" sz="3600" dirty="0" smtClean="0"/>
            </a:br>
            <a:r>
              <a:rPr lang="sv-SE" sz="3600" dirty="0" smtClean="0"/>
              <a:t>Men detta är inte så rent. Här finns påtryckningar, ekonomiska intressen, </a:t>
            </a:r>
            <a:r>
              <a:rPr lang="sv-SE" sz="3600" dirty="0" err="1" smtClean="0"/>
              <a:t>KOL-system</a:t>
            </a:r>
            <a:r>
              <a:rPr lang="sv-SE" sz="3600" dirty="0" smtClean="0"/>
              <a:t>, korruption, </a:t>
            </a:r>
            <a:r>
              <a:rPr lang="sv-SE" sz="3600" dirty="0" err="1" smtClean="0"/>
              <a:t>etc</a:t>
            </a:r>
            <a:r>
              <a:rPr lang="sv-SE" sz="3600" dirty="0" smtClean="0"/>
              <a:t>  .</a:t>
            </a:r>
            <a:endParaRPr lang="sv-SE" sz="36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lstStyle/>
          <a:p>
            <a:r>
              <a:rPr lang="sv-SE" dirty="0" smtClean="0"/>
              <a:t>New York Times</a:t>
            </a:r>
            <a:br>
              <a:rPr lang="sv-SE" dirty="0" smtClean="0"/>
            </a:br>
            <a:r>
              <a:rPr lang="sv-SE" dirty="0" smtClean="0"/>
              <a:t/>
            </a:r>
            <a:br>
              <a:rPr lang="sv-SE" dirty="0" smtClean="0"/>
            </a:br>
            <a:r>
              <a:rPr lang="sv-SE" dirty="0" smtClean="0"/>
              <a:t>President Roosevelt</a:t>
            </a:r>
            <a:endParaRPr lang="sv-SE"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440510"/>
          </a:xfrm>
        </p:spPr>
        <p:txBody>
          <a:bodyPr>
            <a:normAutofit fontScale="90000"/>
          </a:bodyPr>
          <a:lstStyle/>
          <a:p>
            <a:pPr algn="l"/>
            <a:r>
              <a:rPr lang="sv-SE" sz="3600" dirty="0" smtClean="0"/>
              <a:t>Ny teknik ger genombrott för sociogram, internet, mobiler, ansiktsigenkänning</a:t>
            </a:r>
            <a:br>
              <a:rPr lang="sv-SE" sz="3600" dirty="0" smtClean="0"/>
            </a:br>
            <a:r>
              <a:rPr lang="sv-SE" sz="3600" dirty="0" smtClean="0"/>
              <a:t/>
            </a:r>
            <a:br>
              <a:rPr lang="sv-SE" sz="3600" dirty="0" smtClean="0"/>
            </a:br>
            <a:r>
              <a:rPr lang="sv-SE" sz="3600" dirty="0" smtClean="0"/>
              <a:t>Trafikanalys (</a:t>
            </a:r>
            <a:r>
              <a:rPr lang="sv-SE" sz="3600" dirty="0" err="1" smtClean="0"/>
              <a:t>Traffic</a:t>
            </a:r>
            <a:r>
              <a:rPr lang="sv-SE" sz="3600" dirty="0" smtClean="0"/>
              <a:t> </a:t>
            </a:r>
            <a:r>
              <a:rPr lang="sv-SE" sz="3600" dirty="0" err="1" smtClean="0"/>
              <a:t>analysis</a:t>
            </a:r>
            <a:r>
              <a:rPr lang="sv-SE" sz="3600" dirty="0" smtClean="0"/>
              <a:t>)</a:t>
            </a:r>
            <a:r>
              <a:rPr lang="sv-SE" sz="3600" i="1" dirty="0" smtClean="0"/>
              <a:t/>
            </a:r>
            <a:br>
              <a:rPr lang="sv-SE" sz="3600" i="1" dirty="0" smtClean="0"/>
            </a:br>
            <a:r>
              <a:rPr lang="sv-SE" sz="3600" i="1" dirty="0" smtClean="0"/>
              <a:t/>
            </a:r>
            <a:br>
              <a:rPr lang="sv-SE" sz="3600" i="1" dirty="0" smtClean="0"/>
            </a:br>
            <a:r>
              <a:rPr lang="sv-SE" sz="3600" i="1" dirty="0" smtClean="0"/>
              <a:t> </a:t>
            </a:r>
            <a:r>
              <a:rPr lang="sv-SE" sz="3600" dirty="0" smtClean="0"/>
              <a:t>Kommersiellt: </a:t>
            </a:r>
            <a:r>
              <a:rPr lang="sv-SE" sz="3600" dirty="0" err="1" smtClean="0"/>
              <a:t>facebook</a:t>
            </a:r>
            <a:r>
              <a:rPr lang="sv-SE" sz="3600" dirty="0" smtClean="0"/>
              <a:t> </a:t>
            </a:r>
            <a:r>
              <a:rPr lang="sv-SE" sz="3600" dirty="0" err="1" smtClean="0"/>
              <a:t>etc</a:t>
            </a:r>
            <a:r>
              <a:rPr lang="sv-SE" sz="3600" dirty="0" smtClean="0"/>
              <a:t/>
            </a:r>
            <a:br>
              <a:rPr lang="sv-SE" sz="3600" dirty="0" smtClean="0"/>
            </a:br>
            <a:r>
              <a:rPr lang="sv-SE" sz="3600" dirty="0" smtClean="0"/>
              <a:t/>
            </a:r>
            <a:br>
              <a:rPr lang="sv-SE" sz="3600" dirty="0" smtClean="0"/>
            </a:br>
            <a:r>
              <a:rPr lang="sv-SE" sz="3600" dirty="0" smtClean="0"/>
              <a:t> </a:t>
            </a:r>
            <a:br>
              <a:rPr lang="sv-SE" sz="3600" dirty="0" smtClean="0"/>
            </a:br>
            <a:r>
              <a:rPr lang="sv-SE" sz="3600" dirty="0" smtClean="0"/>
              <a:t>Kontroll: hemliga polisen i olika former, hemlig statlig kontroll och övervakning. Kartlägger sociogram, kontaktlistor, från internet och mobiltelefoner</a:t>
            </a:r>
            <a:br>
              <a:rPr lang="sv-SE" sz="3600" dirty="0" smtClean="0"/>
            </a:br>
            <a:r>
              <a:rPr lang="sv-SE" sz="2400" dirty="0" smtClean="0"/>
              <a:t/>
            </a:r>
            <a:br>
              <a:rPr lang="sv-SE" sz="2400" dirty="0" smtClean="0"/>
            </a:br>
            <a:r>
              <a:rPr lang="sv-SE" sz="2400" dirty="0" smtClean="0"/>
              <a:t> </a:t>
            </a:r>
            <a:endParaRPr lang="sv-SE" sz="2400"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97634"/>
          </a:xfrm>
        </p:spPr>
        <p:txBody>
          <a:bodyPr>
            <a:normAutofit fontScale="90000"/>
          </a:bodyPr>
          <a:lstStyle/>
          <a:p>
            <a:pPr algn="l"/>
            <a:r>
              <a:rPr lang="en-US" sz="3200" dirty="0" smtClean="0"/>
              <a:t>“Different individuals can be linked to different </a:t>
            </a:r>
            <a:r>
              <a:rPr lang="en-US" sz="3200" dirty="0" err="1" smtClean="0"/>
              <a:t>sociograms</a:t>
            </a:r>
            <a:r>
              <a:rPr lang="en-US" sz="3200" dirty="0" smtClean="0"/>
              <a:t>: we have different everyday experiences, social relations, interests, views and beliefs, all of which is reflected in our electronic communication contacts. </a:t>
            </a:r>
            <a:r>
              <a:rPr lang="en-US" sz="3200" dirty="0" err="1" smtClean="0"/>
              <a:t>Sociograms</a:t>
            </a:r>
            <a:r>
              <a:rPr lang="en-US" sz="3200" dirty="0" smtClean="0"/>
              <a:t> have applications in a plethora of areas. With the help of a powerful computer and appropriate analytical tools we might thus be able to build up a profile of and identify a typical benefit scrounger, a refugee in hiding, a data hacker, a homosexual couple, or a political activist, to give just a few examples.” (critical voice) </a:t>
            </a:r>
            <a:endParaRPr lang="sv-SE" sz="3200"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69072"/>
          </a:xfrm>
        </p:spPr>
        <p:txBody>
          <a:bodyPr/>
          <a:lstStyle/>
          <a:p>
            <a:pPr algn="l"/>
            <a:r>
              <a:rPr lang="sv-SE" dirty="0" smtClean="0"/>
              <a:t>Utmaningen</a:t>
            </a:r>
            <a:br>
              <a:rPr lang="sv-SE" dirty="0" smtClean="0"/>
            </a:br>
            <a:r>
              <a:rPr lang="sv-SE" dirty="0" smtClean="0"/>
              <a:t/>
            </a:r>
            <a:br>
              <a:rPr lang="sv-SE" dirty="0" smtClean="0"/>
            </a:br>
            <a:r>
              <a:rPr lang="sv-SE" sz="3600" dirty="0" smtClean="0"/>
              <a:t>Hur skall makten i det sociala nätverket, sociogrammet, kunna vara den fria samverkande människans kontroll?</a:t>
            </a:r>
            <a:r>
              <a:rPr lang="sv-SE" dirty="0" smtClean="0"/>
              <a:t> </a:t>
            </a:r>
            <a:br>
              <a:rPr lang="sv-SE" dirty="0" smtClean="0"/>
            </a:br>
            <a:r>
              <a:rPr lang="sv-SE" dirty="0" smtClean="0"/>
              <a:t/>
            </a:r>
            <a:br>
              <a:rPr lang="sv-SE" dirty="0" smtClean="0"/>
            </a:br>
            <a:r>
              <a:rPr lang="sv-SE" sz="2400" i="1" dirty="0" smtClean="0"/>
              <a:t> </a:t>
            </a:r>
            <a:endParaRPr lang="sv-SE" sz="2400"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normAutofit/>
          </a:bodyPr>
          <a:lstStyle/>
          <a:p>
            <a:pPr algn="l"/>
            <a:r>
              <a:rPr lang="sv-SE" sz="6000" dirty="0" smtClean="0"/>
              <a:t>It is as </a:t>
            </a:r>
            <a:r>
              <a:rPr lang="sv-SE" sz="6000" dirty="0" err="1" smtClean="0"/>
              <a:t>if</a:t>
            </a:r>
            <a:r>
              <a:rPr lang="sv-SE" sz="6000" dirty="0" smtClean="0"/>
              <a:t> it </a:t>
            </a:r>
            <a:r>
              <a:rPr lang="sv-SE" sz="6000" dirty="0" err="1" smtClean="0"/>
              <a:t>would</a:t>
            </a:r>
            <a:r>
              <a:rPr lang="sv-SE" sz="6000" dirty="0" smtClean="0"/>
              <a:t> be the </a:t>
            </a:r>
            <a:r>
              <a:rPr lang="sv-SE" sz="6000" dirty="0" err="1" smtClean="0"/>
              <a:t>destiny</a:t>
            </a:r>
            <a:r>
              <a:rPr lang="sv-SE" sz="6000" dirty="0" smtClean="0"/>
              <a:t> of </a:t>
            </a:r>
            <a:r>
              <a:rPr lang="sv-SE" sz="6000" dirty="0" err="1" smtClean="0"/>
              <a:t>creative</a:t>
            </a:r>
            <a:r>
              <a:rPr lang="sv-SE" sz="6000" dirty="0" smtClean="0"/>
              <a:t> genius to </a:t>
            </a:r>
            <a:r>
              <a:rPr lang="sv-SE" sz="6000" dirty="0" err="1" smtClean="0"/>
              <a:t>destroy</a:t>
            </a:r>
            <a:r>
              <a:rPr lang="sv-SE" sz="6000" dirty="0" smtClean="0"/>
              <a:t> </a:t>
            </a:r>
            <a:r>
              <a:rPr lang="sv-SE" sz="6000" dirty="0" err="1" smtClean="0"/>
              <a:t>himself</a:t>
            </a:r>
            <a:r>
              <a:rPr lang="sv-SE" sz="6000" dirty="0" smtClean="0"/>
              <a:t> in order to </a:t>
            </a:r>
            <a:r>
              <a:rPr lang="sv-SE" sz="6000" dirty="0" err="1" smtClean="0"/>
              <a:t>give</a:t>
            </a:r>
            <a:r>
              <a:rPr lang="sv-SE" sz="6000" dirty="0" smtClean="0"/>
              <a:t> the world the best </a:t>
            </a:r>
            <a:r>
              <a:rPr lang="sv-SE" sz="6000" dirty="0" err="1" smtClean="0"/>
              <a:t>products</a:t>
            </a:r>
            <a:r>
              <a:rPr lang="sv-SE" sz="6000" dirty="0" smtClean="0"/>
              <a:t> of his </a:t>
            </a:r>
            <a:r>
              <a:rPr lang="sv-SE" sz="6000" dirty="0" err="1" smtClean="0"/>
              <a:t>labor</a:t>
            </a:r>
            <a:r>
              <a:rPr lang="sv-SE" sz="6000" dirty="0" smtClean="0"/>
              <a:t> (p27)</a:t>
            </a:r>
            <a:endParaRPr lang="sv-SE" sz="6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552" y="332656"/>
            <a:ext cx="8229600" cy="6250706"/>
          </a:xfrm>
        </p:spPr>
        <p:txBody>
          <a:bodyPr/>
          <a:lstStyle/>
          <a:p>
            <a:pPr algn="l"/>
            <a:r>
              <a:rPr lang="sv-SE" dirty="0" smtClean="0"/>
              <a:t>The </a:t>
            </a:r>
            <a:r>
              <a:rPr lang="sv-SE" dirty="0" err="1" smtClean="0"/>
              <a:t>natural</a:t>
            </a:r>
            <a:r>
              <a:rPr lang="sv-SE" dirty="0" smtClean="0"/>
              <a:t> </a:t>
            </a:r>
            <a:r>
              <a:rPr lang="sv-SE" dirty="0" err="1" smtClean="0"/>
              <a:t>state</a:t>
            </a:r>
            <a:r>
              <a:rPr lang="sv-SE" dirty="0" smtClean="0"/>
              <a:t> of genius is </a:t>
            </a:r>
            <a:r>
              <a:rPr lang="sv-SE" dirty="0" err="1" smtClean="0"/>
              <a:t>anonymity</a:t>
            </a:r>
            <a:r>
              <a:rPr lang="sv-SE" dirty="0" smtClean="0"/>
              <a:t>. It is </a:t>
            </a:r>
            <a:r>
              <a:rPr lang="sv-SE" dirty="0" err="1" smtClean="0"/>
              <a:t>clear</a:t>
            </a:r>
            <a:r>
              <a:rPr lang="sv-SE" dirty="0" smtClean="0"/>
              <a:t> that the </a:t>
            </a:r>
            <a:r>
              <a:rPr lang="sv-SE" dirty="0" err="1" smtClean="0"/>
              <a:t>more</a:t>
            </a:r>
            <a:r>
              <a:rPr lang="sv-SE" dirty="0" smtClean="0"/>
              <a:t> </a:t>
            </a:r>
            <a:r>
              <a:rPr lang="sv-SE" dirty="0" err="1" smtClean="0"/>
              <a:t>he</a:t>
            </a:r>
            <a:r>
              <a:rPr lang="sv-SE" dirty="0" smtClean="0"/>
              <a:t> </a:t>
            </a:r>
            <a:r>
              <a:rPr lang="sv-SE" dirty="0" err="1" smtClean="0"/>
              <a:t>wants</a:t>
            </a:r>
            <a:r>
              <a:rPr lang="sv-SE" dirty="0" smtClean="0"/>
              <a:t> to </a:t>
            </a:r>
            <a:r>
              <a:rPr lang="sv-SE" dirty="0" err="1" smtClean="0"/>
              <a:t>keep</a:t>
            </a:r>
            <a:r>
              <a:rPr lang="sv-SE" dirty="0" smtClean="0"/>
              <a:t> his </a:t>
            </a:r>
            <a:r>
              <a:rPr lang="sv-SE" dirty="0" err="1" smtClean="0"/>
              <a:t>babies</a:t>
            </a:r>
            <a:r>
              <a:rPr lang="sv-SE" dirty="0" smtClean="0"/>
              <a:t> for </a:t>
            </a:r>
            <a:r>
              <a:rPr lang="sv-SE" dirty="0" err="1" smtClean="0"/>
              <a:t>himself…the</a:t>
            </a:r>
            <a:r>
              <a:rPr lang="sv-SE" dirty="0" smtClean="0"/>
              <a:t> less </a:t>
            </a:r>
            <a:r>
              <a:rPr lang="sv-SE" dirty="0" err="1" smtClean="0"/>
              <a:t>creative</a:t>
            </a:r>
            <a:r>
              <a:rPr lang="sv-SE" dirty="0" smtClean="0"/>
              <a:t> and </a:t>
            </a:r>
            <a:r>
              <a:rPr lang="sv-SE" dirty="0" err="1" smtClean="0"/>
              <a:t>productive</a:t>
            </a:r>
            <a:r>
              <a:rPr lang="sv-SE" dirty="0" smtClean="0"/>
              <a:t> </a:t>
            </a:r>
            <a:r>
              <a:rPr lang="sv-SE" dirty="0" err="1" smtClean="0"/>
              <a:t>he</a:t>
            </a:r>
            <a:r>
              <a:rPr lang="sv-SE" dirty="0" smtClean="0"/>
              <a:t> </a:t>
            </a:r>
            <a:r>
              <a:rPr lang="sv-SE" dirty="0" err="1" smtClean="0"/>
              <a:t>will</a:t>
            </a:r>
            <a:r>
              <a:rPr lang="sv-SE" dirty="0" smtClean="0"/>
              <a:t> </a:t>
            </a:r>
            <a:r>
              <a:rPr lang="sv-SE" dirty="0" err="1" smtClean="0"/>
              <a:t>become</a:t>
            </a:r>
            <a:r>
              <a:rPr lang="sv-SE" dirty="0" smtClean="0"/>
              <a:t>..</a:t>
            </a:r>
            <a:r>
              <a:rPr lang="sv-SE" dirty="0" err="1" smtClean="0"/>
              <a:t>Here</a:t>
            </a:r>
            <a:r>
              <a:rPr lang="sv-SE" dirty="0" smtClean="0"/>
              <a:t> </a:t>
            </a:r>
            <a:r>
              <a:rPr lang="sv-SE" dirty="0" err="1" smtClean="0"/>
              <a:t>becomes</a:t>
            </a:r>
            <a:r>
              <a:rPr lang="sv-SE" dirty="0" smtClean="0"/>
              <a:t> visible the </a:t>
            </a:r>
            <a:r>
              <a:rPr lang="sv-SE" dirty="0" err="1" smtClean="0"/>
              <a:t>conflict</a:t>
            </a:r>
            <a:r>
              <a:rPr lang="sv-SE" dirty="0" smtClean="0"/>
              <a:t> </a:t>
            </a:r>
            <a:r>
              <a:rPr lang="sv-SE" dirty="0" err="1" smtClean="0"/>
              <a:t>between</a:t>
            </a:r>
            <a:r>
              <a:rPr lang="sv-SE" dirty="0" smtClean="0"/>
              <a:t> the ”</a:t>
            </a:r>
            <a:r>
              <a:rPr lang="sv-SE" dirty="0" err="1" smtClean="0"/>
              <a:t>creator</a:t>
            </a:r>
            <a:r>
              <a:rPr lang="sv-SE" dirty="0" smtClean="0"/>
              <a:t>” and the ”</a:t>
            </a:r>
            <a:r>
              <a:rPr lang="sv-SE" dirty="0" err="1" smtClean="0"/>
              <a:t>father</a:t>
            </a:r>
            <a:r>
              <a:rPr lang="sv-SE" dirty="0" smtClean="0"/>
              <a:t>”</a:t>
            </a:r>
            <a:endParaRPr lang="sv-SE"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51520" y="188640"/>
            <a:ext cx="8229600" cy="6394722"/>
          </a:xfrm>
        </p:spPr>
        <p:txBody>
          <a:bodyPr>
            <a:normAutofit/>
          </a:bodyPr>
          <a:lstStyle/>
          <a:p>
            <a:pPr algn="l"/>
            <a:r>
              <a:rPr lang="sv-SE" i="1" dirty="0" smtClean="0"/>
              <a:t>I själva verket har psykoterapi i bred bemärkelse rört sig i </a:t>
            </a:r>
            <a:r>
              <a:rPr lang="sv-SE" i="1" dirty="0" err="1" smtClean="0"/>
              <a:t>Morenos</a:t>
            </a:r>
            <a:r>
              <a:rPr lang="sv-SE" i="1" dirty="0" smtClean="0"/>
              <a:t> riktning</a:t>
            </a:r>
            <a:r>
              <a:rPr lang="sv-SE" dirty="0" smtClean="0"/>
              <a:t/>
            </a:r>
            <a:br>
              <a:rPr lang="sv-SE" dirty="0" smtClean="0"/>
            </a:br>
            <a:r>
              <a:rPr lang="sv-SE" dirty="0" smtClean="0"/>
              <a:t/>
            </a:r>
            <a:br>
              <a:rPr lang="sv-SE" dirty="0" smtClean="0"/>
            </a:br>
            <a:r>
              <a:rPr lang="sv-SE" dirty="0" smtClean="0"/>
              <a:t>Anknytning, relationer, existentiella upplevelser, </a:t>
            </a:r>
            <a:r>
              <a:rPr lang="sv-SE" dirty="0" err="1" smtClean="0"/>
              <a:t>mindfulness</a:t>
            </a:r>
            <a:r>
              <a:rPr lang="sv-SE" dirty="0" smtClean="0"/>
              <a:t>, </a:t>
            </a:r>
            <a:r>
              <a:rPr lang="sv-SE" dirty="0" err="1" smtClean="0"/>
              <a:t>jag-du</a:t>
            </a:r>
            <a:r>
              <a:rPr lang="sv-SE" dirty="0" smtClean="0"/>
              <a:t> inriktning ” </a:t>
            </a:r>
            <a:br>
              <a:rPr lang="sv-SE" dirty="0" smtClean="0"/>
            </a:br>
            <a:r>
              <a:rPr lang="sv-SE" dirty="0" smtClean="0"/>
              <a:t/>
            </a:r>
            <a:br>
              <a:rPr lang="sv-SE" dirty="0" smtClean="0"/>
            </a:br>
            <a:endParaRPr lang="sv-SE"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normAutofit/>
          </a:bodyPr>
          <a:lstStyle/>
          <a:p>
            <a:pPr algn="l"/>
            <a:r>
              <a:rPr lang="sv-SE" dirty="0" smtClean="0"/>
              <a:t>Vad finns kvar?</a:t>
            </a:r>
            <a:br>
              <a:rPr lang="sv-SE" dirty="0" smtClean="0"/>
            </a:br>
            <a:r>
              <a:rPr lang="sv-SE" dirty="0" smtClean="0"/>
              <a:t/>
            </a:r>
            <a:br>
              <a:rPr lang="sv-SE" dirty="0" smtClean="0"/>
            </a:br>
            <a:r>
              <a:rPr lang="sv-SE" dirty="0" smtClean="0"/>
              <a:t>Inriktningen på </a:t>
            </a:r>
            <a:r>
              <a:rPr lang="sv-SE" dirty="0" smtClean="0"/>
              <a:t>att </a:t>
            </a:r>
            <a:r>
              <a:rPr lang="sv-SE" dirty="0" smtClean="0"/>
              <a:t>utföra, göra, simulera, istället för att prata om något. Det vill säga skapa nya upplevelser baserade på temat genom spegling och rollbyte.  </a:t>
            </a:r>
            <a:endParaRPr lang="sv-SE"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97634"/>
          </a:xfrm>
        </p:spPr>
        <p:txBody>
          <a:bodyPr>
            <a:normAutofit/>
          </a:bodyPr>
          <a:lstStyle/>
          <a:p>
            <a:pPr algn="l"/>
            <a:r>
              <a:rPr lang="sv-SE" sz="2400" dirty="0" smtClean="0"/>
              <a:t> </a:t>
            </a:r>
            <a:r>
              <a:rPr lang="sv-SE" sz="4000" dirty="0" smtClean="0"/>
              <a:t>I sammanhang som:</a:t>
            </a:r>
            <a:br>
              <a:rPr lang="sv-SE" sz="4000" dirty="0" smtClean="0"/>
            </a:br>
            <a:r>
              <a:rPr lang="sv-SE" sz="4000" dirty="0" smtClean="0"/>
              <a:t>grupp</a:t>
            </a:r>
            <a:br>
              <a:rPr lang="sv-SE" sz="4000" dirty="0" smtClean="0"/>
            </a:br>
            <a:r>
              <a:rPr lang="sv-SE" sz="4000" dirty="0" smtClean="0"/>
              <a:t>individuell kontakt,</a:t>
            </a:r>
            <a:br>
              <a:rPr lang="sv-SE" sz="4000" dirty="0" smtClean="0"/>
            </a:br>
            <a:r>
              <a:rPr lang="sv-SE" sz="4000" dirty="0" smtClean="0"/>
              <a:t>familj,</a:t>
            </a:r>
            <a:br>
              <a:rPr lang="sv-SE" sz="4000" dirty="0" smtClean="0"/>
            </a:br>
            <a:r>
              <a:rPr lang="sv-SE" sz="4000" dirty="0" smtClean="0"/>
              <a:t>organisation  </a:t>
            </a:r>
            <a:br>
              <a:rPr lang="sv-SE" sz="4000" dirty="0" smtClean="0"/>
            </a:br>
            <a:r>
              <a:rPr lang="sv-SE" sz="4000" dirty="0" smtClean="0"/>
              <a:t/>
            </a:r>
            <a:br>
              <a:rPr lang="sv-SE" sz="4000" dirty="0" smtClean="0"/>
            </a:br>
            <a:r>
              <a:rPr lang="sv-SE" sz="4000" dirty="0" smtClean="0"/>
              <a:t>Kanske i kombination med video?</a:t>
            </a:r>
            <a:br>
              <a:rPr lang="sv-SE" sz="4000" dirty="0" smtClean="0"/>
            </a:br>
            <a:r>
              <a:rPr lang="sv-SE" sz="4000" dirty="0" smtClean="0"/>
              <a:t>Detta kan utforskas vetenskapligt.</a:t>
            </a:r>
            <a:br>
              <a:rPr lang="sv-SE" sz="4000" dirty="0" smtClean="0"/>
            </a:br>
            <a:r>
              <a:rPr lang="sv-SE" sz="2400" dirty="0" smtClean="0"/>
              <a:t> </a:t>
            </a:r>
            <a:endParaRPr lang="sv-SE"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7158" y="0"/>
            <a:ext cx="7691914" cy="5962674"/>
          </a:xfrm>
        </p:spPr>
        <p:txBody>
          <a:bodyPr>
            <a:normAutofit/>
          </a:bodyPr>
          <a:lstStyle/>
          <a:p>
            <a:pPr algn="l"/>
            <a:r>
              <a:rPr lang="sv-SE" sz="3600" i="1" dirty="0" smtClean="0"/>
              <a:t>The kiss, the </a:t>
            </a:r>
            <a:r>
              <a:rPr lang="sv-SE" sz="3600" i="1" dirty="0" err="1" smtClean="0"/>
              <a:t>embrace</a:t>
            </a:r>
            <a:r>
              <a:rPr lang="sv-SE" sz="3600" i="1" dirty="0" smtClean="0"/>
              <a:t>, the handshake, the ”</a:t>
            </a:r>
            <a:r>
              <a:rPr lang="sv-SE" sz="3600" i="1" dirty="0" err="1" smtClean="0"/>
              <a:t>magic</a:t>
            </a:r>
            <a:r>
              <a:rPr lang="sv-SE" sz="3600" i="1" dirty="0" smtClean="0"/>
              <a:t>” touch of the hand, the </a:t>
            </a:r>
            <a:r>
              <a:rPr lang="sv-SE" sz="3600" i="1" dirty="0" err="1" smtClean="0"/>
              <a:t>looking</a:t>
            </a:r>
            <a:r>
              <a:rPr lang="sv-SE" sz="3600" i="1" dirty="0" smtClean="0"/>
              <a:t> </a:t>
            </a:r>
            <a:r>
              <a:rPr lang="sv-SE" sz="3600" i="1" dirty="0" err="1" smtClean="0"/>
              <a:t>into</a:t>
            </a:r>
            <a:r>
              <a:rPr lang="sv-SE" sz="3600" i="1" dirty="0" smtClean="0"/>
              <a:t> </a:t>
            </a:r>
            <a:r>
              <a:rPr lang="sv-SE" sz="3600" i="1" dirty="0" err="1" smtClean="0"/>
              <a:t>each</a:t>
            </a:r>
            <a:r>
              <a:rPr lang="sv-SE" sz="3600" i="1" dirty="0" smtClean="0"/>
              <a:t> </a:t>
            </a:r>
            <a:r>
              <a:rPr lang="sv-SE" sz="3600" i="1" dirty="0" err="1" smtClean="0"/>
              <a:t>others´s</a:t>
            </a:r>
            <a:r>
              <a:rPr lang="sv-SE" sz="3600" i="1" dirty="0" smtClean="0"/>
              <a:t> </a:t>
            </a:r>
            <a:r>
              <a:rPr lang="sv-SE" sz="3600" i="1" dirty="0" err="1" smtClean="0"/>
              <a:t>eyes</a:t>
            </a:r>
            <a:r>
              <a:rPr lang="sv-SE" sz="3600" i="1" dirty="0" smtClean="0"/>
              <a:t>, the </a:t>
            </a:r>
            <a:r>
              <a:rPr lang="sv-SE" sz="3600" i="1" dirty="0" err="1" smtClean="0"/>
              <a:t>signs</a:t>
            </a:r>
            <a:r>
              <a:rPr lang="sv-SE" sz="3600" i="1" dirty="0" smtClean="0"/>
              <a:t> and </a:t>
            </a:r>
            <a:r>
              <a:rPr lang="sv-SE" sz="3600" i="1" dirty="0" err="1" smtClean="0"/>
              <a:t>gestures</a:t>
            </a:r>
            <a:r>
              <a:rPr lang="sv-SE" sz="3600" i="1" dirty="0" smtClean="0"/>
              <a:t> of love and </a:t>
            </a:r>
            <a:r>
              <a:rPr lang="sv-SE" sz="3600" i="1" dirty="0" err="1" smtClean="0"/>
              <a:t>friendship</a:t>
            </a:r>
            <a:r>
              <a:rPr lang="sv-SE" sz="3600" i="1" dirty="0" smtClean="0"/>
              <a:t>, the </a:t>
            </a:r>
            <a:r>
              <a:rPr lang="sv-SE" sz="3600" i="1" dirty="0" err="1" smtClean="0"/>
              <a:t>longing</a:t>
            </a:r>
            <a:r>
              <a:rPr lang="sv-SE" sz="3600" i="1" dirty="0" smtClean="0"/>
              <a:t> and </a:t>
            </a:r>
            <a:r>
              <a:rPr lang="sv-SE" sz="3600" i="1" dirty="0" err="1" smtClean="0"/>
              <a:t>despair</a:t>
            </a:r>
            <a:r>
              <a:rPr lang="sv-SE" sz="3600" i="1" dirty="0" smtClean="0"/>
              <a:t>, of pain and </a:t>
            </a:r>
            <a:r>
              <a:rPr lang="sv-SE" sz="3600" i="1" dirty="0" err="1" smtClean="0"/>
              <a:t>misery</a:t>
            </a:r>
            <a:r>
              <a:rPr lang="sv-SE" sz="3600" i="1" dirty="0" smtClean="0"/>
              <a:t>, the </a:t>
            </a:r>
            <a:r>
              <a:rPr lang="sv-SE" sz="3600" i="1" dirty="0" err="1" smtClean="0"/>
              <a:t>rythm</a:t>
            </a:r>
            <a:r>
              <a:rPr lang="sv-SE" sz="3600" i="1" dirty="0" smtClean="0"/>
              <a:t> of the </a:t>
            </a:r>
            <a:r>
              <a:rPr lang="sv-SE" sz="3600" i="1" dirty="0" err="1" smtClean="0"/>
              <a:t>body</a:t>
            </a:r>
            <a:r>
              <a:rPr lang="sv-SE" sz="3600" i="1" dirty="0" smtClean="0"/>
              <a:t> in motion, at work, in </a:t>
            </a:r>
            <a:r>
              <a:rPr lang="sv-SE" sz="3600" i="1" dirty="0" err="1" smtClean="0"/>
              <a:t>dance</a:t>
            </a:r>
            <a:r>
              <a:rPr lang="sv-SE" sz="3600" i="1" dirty="0" smtClean="0"/>
              <a:t>, </a:t>
            </a:r>
            <a:r>
              <a:rPr lang="sv-SE" sz="3600" i="1" dirty="0" err="1" smtClean="0"/>
              <a:t>walking</a:t>
            </a:r>
            <a:r>
              <a:rPr lang="sv-SE" sz="3600" i="1" dirty="0" smtClean="0"/>
              <a:t> an in </a:t>
            </a:r>
            <a:r>
              <a:rPr lang="sv-SE" sz="3600" i="1" dirty="0" err="1" smtClean="0"/>
              <a:t>song</a:t>
            </a:r>
            <a:r>
              <a:rPr lang="sv-SE" sz="3600" i="1" dirty="0" smtClean="0"/>
              <a:t>, in play and games, </a:t>
            </a:r>
            <a:r>
              <a:rPr lang="sv-SE" sz="3600" i="1" dirty="0" err="1" smtClean="0"/>
              <a:t>have</a:t>
            </a:r>
            <a:r>
              <a:rPr lang="sv-SE" sz="3600" i="1" dirty="0" smtClean="0"/>
              <a:t> </a:t>
            </a:r>
            <a:r>
              <a:rPr lang="sv-SE" sz="3600" i="1" dirty="0" err="1" smtClean="0"/>
              <a:t>potentialities</a:t>
            </a:r>
            <a:r>
              <a:rPr lang="sv-SE" sz="3600" i="1" dirty="0" smtClean="0"/>
              <a:t> </a:t>
            </a:r>
            <a:r>
              <a:rPr lang="sv-SE" sz="3600" i="1" dirty="0" err="1" smtClean="0"/>
              <a:t>which</a:t>
            </a:r>
            <a:r>
              <a:rPr lang="sv-SE" sz="3600" i="1" dirty="0" smtClean="0"/>
              <a:t> </a:t>
            </a:r>
            <a:r>
              <a:rPr lang="sv-SE" sz="3600" i="1" dirty="0" err="1" smtClean="0"/>
              <a:t>have</a:t>
            </a:r>
            <a:r>
              <a:rPr lang="sv-SE" sz="3600" i="1" dirty="0" smtClean="0"/>
              <a:t> </a:t>
            </a:r>
            <a:r>
              <a:rPr lang="sv-SE" sz="3600" i="1" dirty="0" err="1" smtClean="0"/>
              <a:t>been</a:t>
            </a:r>
            <a:r>
              <a:rPr lang="sv-SE" sz="3600" i="1" dirty="0" smtClean="0"/>
              <a:t> </a:t>
            </a:r>
            <a:r>
              <a:rPr lang="sv-SE" sz="3600" i="1" dirty="0" err="1" smtClean="0"/>
              <a:t>only</a:t>
            </a:r>
            <a:r>
              <a:rPr lang="sv-SE" sz="3600" i="1" dirty="0" smtClean="0"/>
              <a:t> </a:t>
            </a:r>
            <a:r>
              <a:rPr lang="sv-SE" sz="3600" i="1" dirty="0" err="1" smtClean="0"/>
              <a:t>partially</a:t>
            </a:r>
            <a:r>
              <a:rPr lang="sv-SE" sz="3600" i="1" dirty="0" smtClean="0"/>
              <a:t> </a:t>
            </a:r>
            <a:r>
              <a:rPr lang="sv-SE" sz="3600" i="1" dirty="0" err="1" smtClean="0"/>
              <a:t>unharnessed</a:t>
            </a:r>
            <a:endParaRPr lang="sv-SE" sz="36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69006"/>
          </a:xfrm>
        </p:spPr>
        <p:txBody>
          <a:bodyPr/>
          <a:lstStyle/>
          <a:p>
            <a:r>
              <a:rPr lang="sv-SE" dirty="0" smtClean="0"/>
              <a:t> Jag har sett detta i utvärderingen av SSRI- preparat till barn och unga</a:t>
            </a:r>
            <a:br>
              <a:rPr lang="sv-SE" dirty="0" smtClean="0"/>
            </a:br>
            <a:endParaRPr lang="sv-SE"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94722"/>
          </a:xfrm>
        </p:spPr>
        <p:txBody>
          <a:bodyPr/>
          <a:lstStyle/>
          <a:p>
            <a:pPr algn="l"/>
            <a:r>
              <a:rPr lang="sv-SE" dirty="0" smtClean="0"/>
              <a:t>Spegling, synkronisering, som grund för rollbyte och för anknytning och samspel</a:t>
            </a:r>
            <a:br>
              <a:rPr lang="sv-SE" dirty="0" smtClean="0"/>
            </a:br>
            <a:r>
              <a:rPr lang="sv-SE" dirty="0" smtClean="0"/>
              <a:t/>
            </a:r>
            <a:br>
              <a:rPr lang="sv-SE" dirty="0" smtClean="0"/>
            </a:br>
            <a:r>
              <a:rPr lang="sv-SE" dirty="0" smtClean="0"/>
              <a:t>Modellen för </a:t>
            </a:r>
            <a:r>
              <a:rPr lang="sv-SE" dirty="0" smtClean="0"/>
              <a:t>anknytning </a:t>
            </a:r>
            <a:r>
              <a:rPr lang="sv-SE" dirty="0" smtClean="0"/>
              <a:t>spädbarn/förälder</a:t>
            </a:r>
            <a:endParaRPr lang="sv-SE"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011882"/>
          </a:xfrm>
        </p:spPr>
        <p:txBody>
          <a:bodyPr/>
          <a:lstStyle/>
          <a:p>
            <a:r>
              <a:rPr lang="en-US" b="1" dirty="0" smtClean="0"/>
              <a:t>Ruth Feldman: Synchrony and the Neurobiology of Attachment @ the Simms/Mann Institute Think Tank </a:t>
            </a:r>
            <a:br>
              <a:rPr lang="en-US" b="1" dirty="0" smtClean="0"/>
            </a:br>
            <a:r>
              <a:rPr lang="sv-SE" dirty="0" smtClean="0">
                <a:hlinkClick r:id="rId2"/>
              </a:rPr>
              <a:t> https://www.youtube.com/watch?v=ZaX02XQV09I </a:t>
            </a:r>
            <a:r>
              <a:rPr lang="en-US" b="1" dirty="0" smtClean="0"/>
              <a:t/>
            </a:r>
            <a:br>
              <a:rPr lang="en-US" b="1" dirty="0" smtClean="0"/>
            </a:br>
            <a:endParaRPr lang="sv-SE"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962674"/>
          </a:xfrm>
        </p:spPr>
        <p:txBody>
          <a:bodyPr/>
          <a:lstStyle/>
          <a:p>
            <a:endParaRPr lang="sv-SE" dirty="0"/>
          </a:p>
        </p:txBody>
      </p:sp>
      <p:pic>
        <p:nvPicPr>
          <p:cNvPr id="94210" name="Picture 2" descr="Bildresultat för mother child interaction"/>
          <p:cNvPicPr>
            <a:picLocks noChangeAspect="1" noChangeArrowheads="1"/>
          </p:cNvPicPr>
          <p:nvPr/>
        </p:nvPicPr>
        <p:blipFill>
          <a:blip r:embed="rId2" cstate="print"/>
          <a:srcRect/>
          <a:stretch>
            <a:fillRect/>
          </a:stretch>
        </p:blipFill>
        <p:spPr bwMode="auto">
          <a:xfrm>
            <a:off x="155574" y="116632"/>
            <a:ext cx="8520882" cy="5904656"/>
          </a:xfrm>
          <a:prstGeom prst="rect">
            <a:avLst/>
          </a:prstGeom>
          <a:noFill/>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250706"/>
          </a:xfrm>
        </p:spPr>
        <p:txBody>
          <a:bodyPr>
            <a:normAutofit/>
          </a:bodyPr>
          <a:lstStyle/>
          <a:p>
            <a:pPr algn="l"/>
            <a:r>
              <a:rPr lang="en-US" dirty="0" err="1" smtClean="0"/>
              <a:t>Mim</a:t>
            </a:r>
            <a:r>
              <a:rPr lang="en-US" dirty="0" smtClean="0"/>
              <a:t> </a:t>
            </a:r>
            <a:r>
              <a:rPr lang="en-US" dirty="0" err="1" smtClean="0"/>
              <a:t>beskrevs</a:t>
            </a:r>
            <a:r>
              <a:rPr lang="en-US" dirty="0" smtClean="0"/>
              <a:t> </a:t>
            </a:r>
            <a:r>
              <a:rPr lang="en-US" dirty="0" err="1" smtClean="0"/>
              <a:t>redan</a:t>
            </a:r>
            <a:r>
              <a:rPr lang="en-US" dirty="0" smtClean="0"/>
              <a:t> </a:t>
            </a:r>
            <a:r>
              <a:rPr lang="en-US" dirty="0" err="1" smtClean="0"/>
              <a:t>i</a:t>
            </a:r>
            <a:r>
              <a:rPr lang="en-US" dirty="0" smtClean="0"/>
              <a:t> den </a:t>
            </a:r>
            <a:r>
              <a:rPr lang="en-US" dirty="0" err="1" smtClean="0"/>
              <a:t>tidiga</a:t>
            </a:r>
            <a:r>
              <a:rPr lang="en-US" dirty="0" smtClean="0"/>
              <a:t> </a:t>
            </a:r>
            <a:r>
              <a:rPr lang="en-US" dirty="0" err="1" smtClean="0"/>
              <a:t>grekiska</a:t>
            </a:r>
            <a:r>
              <a:rPr lang="en-US" dirty="0" smtClean="0"/>
              <a:t> </a:t>
            </a:r>
            <a:r>
              <a:rPr lang="en-US" dirty="0" err="1" smtClean="0"/>
              <a:t>teatern</a:t>
            </a:r>
            <a:r>
              <a:rPr lang="en-US" dirty="0" smtClean="0"/>
              <a:t>. </a:t>
            </a:r>
            <a:r>
              <a:rPr lang="en-US" dirty="0" err="1" smtClean="0"/>
              <a:t>Namnet</a:t>
            </a:r>
            <a:r>
              <a:rPr lang="en-US" dirty="0" smtClean="0"/>
              <a:t> </a:t>
            </a:r>
            <a:r>
              <a:rPr lang="en-US" dirty="0" err="1" smtClean="0"/>
              <a:t>kommer</a:t>
            </a:r>
            <a:r>
              <a:rPr lang="en-US" dirty="0" smtClean="0"/>
              <a:t> </a:t>
            </a:r>
            <a:r>
              <a:rPr lang="en-US" dirty="0" err="1" smtClean="0"/>
              <a:t>från</a:t>
            </a:r>
            <a:r>
              <a:rPr lang="en-US" dirty="0" smtClean="0"/>
              <a:t> en </a:t>
            </a:r>
            <a:r>
              <a:rPr lang="en-US" dirty="0" err="1" smtClean="0"/>
              <a:t>ensam</a:t>
            </a:r>
            <a:r>
              <a:rPr lang="en-US" dirty="0" smtClean="0"/>
              <a:t> </a:t>
            </a:r>
            <a:r>
              <a:rPr lang="en-US" dirty="0" err="1" smtClean="0"/>
              <a:t>dansare</a:t>
            </a:r>
            <a:r>
              <a:rPr lang="en-US" dirty="0" smtClean="0"/>
              <a:t> med </a:t>
            </a:r>
            <a:r>
              <a:rPr lang="en-US" dirty="0" smtClean="0"/>
              <a:t>mask </a:t>
            </a:r>
            <a:r>
              <a:rPr lang="en-US" dirty="0" err="1" smtClean="0"/>
              <a:t>som</a:t>
            </a:r>
            <a:r>
              <a:rPr lang="en-US" dirty="0" smtClean="0"/>
              <a:t> </a:t>
            </a:r>
            <a:r>
              <a:rPr lang="en-US" dirty="0" err="1" smtClean="0"/>
              <a:t>kallades</a:t>
            </a:r>
            <a:r>
              <a:rPr lang="en-US" dirty="0" smtClean="0"/>
              <a:t> </a:t>
            </a:r>
            <a:r>
              <a:rPr lang="en-US" dirty="0" err="1" smtClean="0"/>
              <a:t>Pantomimus</a:t>
            </a:r>
            <a:r>
              <a:rPr lang="en-US" dirty="0" smtClean="0"/>
              <a:t>.  </a:t>
            </a:r>
            <a:endParaRPr lang="sv-SE"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06690"/>
          </a:xfrm>
        </p:spPr>
        <p:txBody>
          <a:bodyPr/>
          <a:lstStyle/>
          <a:p>
            <a:pPr algn="l"/>
            <a:r>
              <a:rPr lang="sv-SE" dirty="0" smtClean="0"/>
              <a:t>Det unika i metoden:</a:t>
            </a:r>
            <a:br>
              <a:rPr lang="sv-SE" dirty="0" smtClean="0"/>
            </a:br>
            <a:r>
              <a:rPr lang="sv-SE" dirty="0" smtClean="0"/>
              <a:t>mim</a:t>
            </a:r>
            <a:br>
              <a:rPr lang="sv-SE" dirty="0" smtClean="0"/>
            </a:br>
            <a:r>
              <a:rPr lang="sv-SE" dirty="0" smtClean="0"/>
              <a:t>rollbyte</a:t>
            </a:r>
            <a:endParaRPr lang="sv-SE"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314602"/>
          </a:xfrm>
        </p:spPr>
        <p:txBody>
          <a:bodyPr/>
          <a:lstStyle/>
          <a:p>
            <a:r>
              <a:rPr lang="en-US" dirty="0" err="1" smtClean="0"/>
              <a:t>Mimartisterna</a:t>
            </a:r>
            <a:r>
              <a:rPr lang="en-US" dirty="0" smtClean="0"/>
              <a:t> Jean </a:t>
            </a:r>
            <a:r>
              <a:rPr lang="en-US" dirty="0" err="1" smtClean="0"/>
              <a:t>Soubeyran</a:t>
            </a:r>
            <a:r>
              <a:rPr lang="en-US" dirty="0" smtClean="0"/>
              <a:t> and Brigitte </a:t>
            </a:r>
            <a:r>
              <a:rPr lang="en-US" dirty="0" err="1" smtClean="0"/>
              <a:t>Soubeyran</a:t>
            </a:r>
            <a:r>
              <a:rPr lang="en-US" dirty="0" smtClean="0"/>
              <a:t> in 1950.</a:t>
            </a:r>
            <a:endParaRPr lang="sv-SE"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322714"/>
          </a:xfrm>
        </p:spPr>
        <p:txBody>
          <a:bodyPr/>
          <a:lstStyle/>
          <a:p>
            <a:endParaRPr lang="sv-SE" dirty="0"/>
          </a:p>
        </p:txBody>
      </p:sp>
      <p:pic>
        <p:nvPicPr>
          <p:cNvPr id="92162" name="Picture 2" descr="https://upload.wikimedia.org/wikipedia/commons/9/90/Jean_%2B_Brigitte_Soubeyran_Im_Zirkus.JPG"/>
          <p:cNvPicPr>
            <a:picLocks noChangeAspect="1" noChangeArrowheads="1"/>
          </p:cNvPicPr>
          <p:nvPr/>
        </p:nvPicPr>
        <p:blipFill>
          <a:blip r:embed="rId2" cstate="print"/>
          <a:srcRect/>
          <a:stretch>
            <a:fillRect/>
          </a:stretch>
        </p:blipFill>
        <p:spPr bwMode="auto">
          <a:xfrm>
            <a:off x="1763688" y="332656"/>
            <a:ext cx="6048672" cy="6525344"/>
          </a:xfrm>
          <a:prstGeom prst="rect">
            <a:avLst/>
          </a:prstGeom>
          <a:noFill/>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890666"/>
          </a:xfrm>
        </p:spPr>
        <p:txBody>
          <a:bodyPr/>
          <a:lstStyle/>
          <a:p>
            <a:r>
              <a:rPr lang="sv-SE" dirty="0" smtClean="0"/>
              <a:t>Dogs life 1918</a:t>
            </a:r>
            <a:endParaRPr lang="sv-SE"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6178698"/>
          </a:xfrm>
        </p:spPr>
        <p:txBody>
          <a:bodyPr/>
          <a:lstStyle/>
          <a:p>
            <a:endParaRPr lang="sv-SE" dirty="0"/>
          </a:p>
        </p:txBody>
      </p:sp>
      <p:pic>
        <p:nvPicPr>
          <p:cNvPr id="3" name="Bildobjekt 2" descr="chaplin-a-dogs-life.jpg"/>
          <p:cNvPicPr>
            <a:picLocks noChangeAspect="1"/>
          </p:cNvPicPr>
          <p:nvPr/>
        </p:nvPicPr>
        <p:blipFill>
          <a:blip r:embed="rId2" cstate="print"/>
          <a:stretch>
            <a:fillRect/>
          </a:stretch>
        </p:blipFill>
        <p:spPr>
          <a:xfrm>
            <a:off x="611560" y="404664"/>
            <a:ext cx="7776864" cy="5832648"/>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5797568"/>
          </a:xfrm>
        </p:spPr>
        <p:txBody>
          <a:bodyPr/>
          <a:lstStyle/>
          <a:p>
            <a:r>
              <a:rPr lang="sv-SE" dirty="0" smtClean="0"/>
              <a:t>Tack för att ni lyssnat!</a:t>
            </a:r>
            <a:br>
              <a:rPr lang="sv-SE" dirty="0" smtClean="0"/>
            </a:br>
            <a:r>
              <a:rPr lang="sv-SE" dirty="0" smtClean="0"/>
              <a:t/>
            </a:r>
            <a:br>
              <a:rPr lang="sv-SE" dirty="0" smtClean="0"/>
            </a:br>
            <a:r>
              <a:rPr lang="sv-SE" dirty="0" smtClean="0"/>
              <a:t>Göran Högberg</a:t>
            </a:r>
            <a:br>
              <a:rPr lang="sv-SE" dirty="0" smtClean="0"/>
            </a:br>
            <a:r>
              <a:rPr lang="sv-SE" dirty="0" smtClean="0"/>
              <a:t/>
            </a:r>
            <a:br>
              <a:rPr lang="sv-SE" dirty="0" smtClean="0"/>
            </a:br>
            <a:r>
              <a:rPr lang="sv-SE" dirty="0" err="1" smtClean="0"/>
              <a:t>www.psykodrama.org</a:t>
            </a:r>
            <a:endParaRPr lang="sv-SE" dirty="0"/>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1113</Words>
  <Application>Microsoft Office PowerPoint</Application>
  <PresentationFormat>Bildspel på skärmen (4:3)</PresentationFormat>
  <Paragraphs>85</Paragraphs>
  <Slides>100</Slides>
  <Notes>0</Notes>
  <HiddenSlides>0</HiddenSlides>
  <MMClips>0</MMClips>
  <ScaleCrop>false</ScaleCrop>
  <HeadingPairs>
    <vt:vector size="4" baseType="variant">
      <vt:variant>
        <vt:lpstr>Tema</vt:lpstr>
      </vt:variant>
      <vt:variant>
        <vt:i4>1</vt:i4>
      </vt:variant>
      <vt:variant>
        <vt:lpstr>Bildrubriker</vt:lpstr>
      </vt:variant>
      <vt:variant>
        <vt:i4>100</vt:i4>
      </vt:variant>
    </vt:vector>
  </HeadingPairs>
  <TitlesOfParts>
    <vt:vector size="101" baseType="lpstr">
      <vt:lpstr>Office-tema</vt:lpstr>
      <vt:lpstr>FEPTO Årsmöte i Sigtuna 2017  Göran Högberg</vt:lpstr>
      <vt:lpstr>Moreno Magnum Opus ”Who Shall Survive”</vt:lpstr>
      <vt:lpstr>Provokativ grundläggande, överlevnad, mitt liv, min familj, mitt jobb, min hälsa, min grupp</vt:lpstr>
      <vt:lpstr>  Men vår metod?</vt:lpstr>
      <vt:lpstr>Psykoterapiforskning är i hög grad byggd på intressegrupper  - inte objektivt studerad av forskare som inte har intressen i metoden  </vt:lpstr>
      <vt:lpstr>I evidensbaserad medicin (EBM) utvärderas mediciner och andra medicinska åtgärder. Detta är bra. Detta är också en grund för att fördela resurser.  </vt:lpstr>
      <vt:lpstr> Riktlinjer syftar till att hjälpa patienter och vårdgivare till väl grundade beslut. Rekommendationer  kan syfta till kliniska interventioner, folkhälsoåtgärder och regeringspolitik. WHO 2003, 2007   </vt:lpstr>
      <vt:lpstr>De mediciner och behandlingar som rekommenderas enligt evidensbaserad medicin överlever.    Men detta är inte så rent. Här finns påtryckningar, ekonomiska intressen, KOL-system, korruption, etc  .</vt:lpstr>
      <vt:lpstr> Jag har sett detta i utvärderingen av SSRI- preparat till barn och unga </vt:lpstr>
      <vt:lpstr>Det är tveklöst en negativ risk/nytta balans. Jag har påpkeat detta sedan 2007 i Läkartidningen. Men förskrivningen har ökat tre gånger och myndigheterna har rekommenderat SSRI för allt längre bruk</vt:lpstr>
      <vt:lpstr>Nya översikter ger stöd: Ompröva SSRI-medicinering av barn.  Sven Bremberg Göran Högberg  https://lakartidningen.se/opinion/debatt/2022/04/nya-oversikter-ger-stod-omprova-ssri-medicineringen-av-barn/</vt:lpstr>
      <vt:lpstr>Evidence-Based Medicine has been hijacked: a report to David Sacket  John P.A. Ioannidis  doi:10.1016/j.jclinepi.2016.02.012</vt:lpstr>
      <vt:lpstr>  För att få en behandling rekommenderad i riktlinjer anses två vägjorda randomiserade kontrollerade studier vara tillräckligt (GRADE)</vt:lpstr>
      <vt:lpstr>Grading of Recommendations Assessment, Development, and Evaluation   GRADE system, international cooperation</vt:lpstr>
      <vt:lpstr>  Evidensens kvalitets-hierarki   1. Randomized Controlled Trials(RCT)   2. Cohort Studies and Case Control Studies   3. Case Reports and Case Series,   4. Non-systematic observations   5. Expert Opinion  </vt:lpstr>
      <vt:lpstr> Dagens psykoterapirekommendationer i Sverige är egentligen bara KBT. Detta är inte välgrundat eftersom det inte jämförts med relevant kontroll. Bara bättre vid väntelistekontroll.   </vt:lpstr>
      <vt:lpstr>   Kampen för överlevnad av andra metoder. ”Jag är också bra”, ”Ta mig också” Det är en vemodig omogen kamp alla mot alla för erkännande.</vt:lpstr>
      <vt:lpstr>  Förbättringen vid depressiondiagnos är ungefär 60% med trovärdig placebobehandling, gott omhändertagande och ”återgång till medelvärdet”</vt:lpstr>
      <vt:lpstr>   Därför kommer alla normalvettiga behandlingar upp till 60% bot. Detta motiverar inte specifika riktlinjer.  Den viktiga frågan är istället: Hur kan vi hjälpa de personer som har svåra problem och inte tillhör de 60% som blir bra. Det är här insatserna måste ges!     </vt:lpstr>
      <vt:lpstr>  Detta bör vara en stark uppmuntran för psykodramatiker! Vi har alla mött människor med verkligt svåra problem som blivit bra hjälpta med psykodrama.</vt:lpstr>
      <vt:lpstr>    “Tyvärr har de senaste årtionderna utmärkts av en överdriven (excessive) medikalisering av mental hälsovård och överanvändning av biomedicinska behandlingar, inom såväl depressionsbehandling som självmordsprevention. Användandet av psykofarmaka som förstahandsbehandling av depression och andra tillstånd  saknar helt enkelt vetenskapligt stöd.”</vt:lpstr>
      <vt:lpstr>Special Rapporteur on the right of everyone to the enjoyment of the highest attainable standard of physical and mental health Mr. Dainius Pūras (United Nations, human rights)   The World Health Day - 7 April 2017</vt:lpstr>
      <vt:lpstr>Bild 23</vt:lpstr>
      <vt:lpstr>Bild 24</vt:lpstr>
      <vt:lpstr>Biologiska psykiatrin i djup kris Trots omfattande behandling med psykofarmaka och elshocker  ingen avgörande hjälp för de tunga grupperna psykos, depression, mano-depressiva tillstånd. Både diagnos-system och behandling allt mer ifrågasatta.</vt:lpstr>
      <vt:lpstr>  En chans för psykodrama? RCTs? Definiera metoden, fidelity check, protokoll. Hur välja studiegrupp?   Fidelity-check? Selection of study group? Hur hitta kontrollgrupp? En litteraturcirkel med samma tid?    Efter hur lång tid skall bedömningen ske? Uppföljning? Vilka kriterier skall användas för utvärderingen?   </vt:lpstr>
      <vt:lpstr>  Möjligt men svårt. Se till exempel arbeten av Galabina och Krystof.</vt:lpstr>
      <vt:lpstr>   En lättare ingång: bra fallbeskrivningar   Fallserier  Dessa kan publiceras i vetenskapliga tidskrifter och det finns etablerar metodik för hur de kan utföras. Till exempel ”.</vt:lpstr>
      <vt:lpstr>  Fallbeskrivningens makt  Spridningen av psykoanalysen  Dora, Lilla  Hans, Vargmannen, Råttmannen. </vt:lpstr>
      <vt:lpstr>Morenos psykopatologi  S- faktorn: för mycket eller för litet.    (respons-flexibilitet)  </vt:lpstr>
      <vt:lpstr>Kashdan, T., &amp; Rottenberg, J. (2010). Psychological flexibility as a fundamental aspect of health Clinical Psychology Review, 30 (7), 865-878 DOI: 10.1016/j.cpr.2010.03.001   </vt:lpstr>
      <vt:lpstr>Beteendemässig och tankemässig flexibilitet  hälsa organisation, ledarskap, arbetsterapi</vt:lpstr>
      <vt:lpstr>Förstå fördelar Att skapa ett skådespel tillsammans? Att minska det förflutnas makt och lära av det? Att träna framtida handling? Katharsisk lättnad? Få en upplevelse av gemenskap?  </vt:lpstr>
      <vt:lpstr>   Förstå nackdelar, biverkningar  Biverkningar tas numera upp inte bara för farmakologisk behandling utan även för psykoterapeutisk. Kontrollförlust? Mobbing? Tränar dåliga framtida handlingar? Skapar beroende? Ger en sektliknande erfarenhet?  </vt:lpstr>
      <vt:lpstr>  Psykodrama är större än klinisk behandling</vt:lpstr>
      <vt:lpstr>   Moreno skrev någonstans att psykoterapi för psykodrama vara bara var en slags vila, ett sätt för en idé att kunna överleva för att sedan spridas till vidare sociala fält </vt:lpstr>
      <vt:lpstr>Psykodramats rötter  Teater lek Socialt förändringsarbete Religion ritual</vt:lpstr>
      <vt:lpstr>   Det är som vetenskap om konst, om skapande: hur kan man forska om något som bara görs en gång? Vetenskap använder ord och siffror men kan inte fånga själva den skapande processen.</vt:lpstr>
      <vt:lpstr>Bild 39</vt:lpstr>
      <vt:lpstr>Spinoza - Gud är själva naturen, detta kan en möjlighet för naturvetenskapen att utvecklas, att beskriva Guds verk.    Moreno – Gud finns i själva handlingen, i utförande, i skapandet.     </vt:lpstr>
      <vt:lpstr>As long as the social scientist was a pedantic actuarist and demographer, a vital statistician and naive economist, the model passed. But as soon as he became concerned with the We´s and collectivities of the actor´s the model needed an extension…a new dimension to the Godhead..God in first person..the dimension of subjectivity, the dimension of the actor and creator, of spontaneity and creativity….The search for a model of scientific objectivity in the social sciences. ( Moreno preludes to my autobiography)</vt:lpstr>
      <vt:lpstr>The creative definition of ”Godplaying” is the maximum of involvement, the putting of everything unborn from the chaos inte the first moment of being. This preoccupation with the status and locus nascendi became the guide of all my future work.(xvii)</vt:lpstr>
      <vt:lpstr>…nature has given us a master model for creativity – the way a woman conceives and carries a baby alone, up to delivery; as soon as the infant is born, other individuals may step in to help”</vt:lpstr>
      <vt:lpstr>”Who has not seen a mother talking to her infant, a few weeks old, taking the part of the baby as well as her own in perfect harmony” (p36)</vt:lpstr>
      <vt:lpstr>  Alltså en mans stora upptagenhet v befruktning, födelse, spädbarnstid    Detta kan man förstås reflektera kring men låt oss bara se det som presenterats.  </vt:lpstr>
      <vt:lpstr>”On the cultural level too, many efforts have been made to counteract the special position of genius; one method is well known as the scientific method, which is the organized revolt of mediocrity agains genius ”in the name of science” ”(preludes: xxxix)</vt:lpstr>
      <vt:lpstr>   Detta kan sägas vara korrekt när det gäller skapande handlingar och upplevelser. Denna substans kan aldrig fångas med siffror och ord. Hur kan man komma nära en upplevelse?  </vt:lpstr>
      <vt:lpstr>Hanlingen och språket  …considerable parts of psyche and socius developed outside the domain of language….The answer is neither in logic nor in metapsychology but in the development of experimental methods which deal directly with the action patterns of men…a study not only from the languages down, but from the act up” ( p 32)</vt:lpstr>
      <vt:lpstr>Hur beskriva och hur förmedla en erfarenhet, ett görande?</vt:lpstr>
      <vt:lpstr>Auto-etnography  kvalitativ forskning </vt:lpstr>
      <vt:lpstr> Carolyn Ellis (2004) är en känd auto-etnograf som ger följande definition: “ Forskning, skrivande, berättande och metodik som binder samman det självbiografiska och personliga med det kulturella, sociala och politiska”  </vt:lpstr>
      <vt:lpstr>   “Använder en forskares personliga erfarenhet för att kritisera kulturella föreställningar, handlingar och erfarenheter. Erkänner och uppskattar en forskares relationer med andra…Visar människor i processen av att fundera ut vad man skall göra, hur man skall leva, och betydelsen av deras kamp.” (Adams, 2015)</vt:lpstr>
      <vt:lpstr>   Mål: att förstå vad son händer med medlemmar i psykodramagrupper, att få berättelser av deras erfarenheter.  Att beskriva psykodramatiska utvecklingsprocesser     </vt:lpstr>
      <vt:lpstr>  http://www.qualitative-research.net/index.php/fqs/article/view/1801/3334  Participatory Action Research (PAR) är en annan gren av forskning i samarbete med deltagare som är aktivt engagerade i social förändring.    </vt:lpstr>
      <vt:lpstr> Åtminstone i gruppen i Wien så kom det allmänna intresset för lek-tekniker och psykoterapi med spontan lek från mina demonstrationer i parkerna, min tidningsteater och mina skrifter.</vt:lpstr>
      <vt:lpstr>Tre sorters psykiatri enligt Moreno  1.Konfessionell, bekännande, biktande, som psykoanalys 2. Machiavellisk, makt och tvång, med elshocker, mediciner 3. Shakespearsk, gestaltande, skapande, som psykodrama </vt:lpstr>
      <vt:lpstr>Att vara eller icke vara, det är frågan: Månn' ädlare att lida och fördraga Ett bittert ödes styng och pilar eller Att ta till vapen mot ett hav av kval Och göra slut på dem med ens. — Att dö — Att sova — intet vidare — och veta, Att uti sömnen domna hjärtekvalen Och alla dessa tusental av marter, Som äro köttets arvedel — det vore En nåd att stilla bedja om. — Att dö, Att sova, sova! Kanske också drömma? Se, däri ligger knuten! — Ty i döden — Vad drömmar i den sömnen månde komma, När stoftets tunga skrud vi kastat av, Det tål att tänka på. Den tanken skapar Vårt hela långa levernes elände;</vt:lpstr>
      <vt:lpstr>Ty vem fördroge tidens spe och gissel, Förtryckets vrånghet, övermodets hån, Föraktad kärleks kval, senfärdig lag Närgången ämbets-högfärd och de sparkar, Odågan ger den tåliga förtjänsten, Om man själv kunde giva sig kvittens Med en tums stål? — Vem gick och släpade I svett och möda under levnadsoket, Om fasan ej för något efter döden, Det oupptäckta landet, varifrån Man icke återvänder, skrämde viljan Att hellre bära våra vanda plågor Än fly till andra, dem vi icke känna? Så gör oss samvet till pultroner alla Så går beslutsamhetens friska hy I eftertankens kranka blekhet över, Och företag av märg och eftertryck Vid denna tanke slinta ur sin bana Och mista namnet handling.</vt:lpstr>
      <vt:lpstr>Bild 59</vt:lpstr>
      <vt:lpstr>Hamlet instruerar teatergruppen att spela upp hans fantasi med sina misstankar. Han studerar drottningen och kungen.  En slags play-back teater?</vt:lpstr>
      <vt:lpstr>   https://www.imdb.com/video/vi2659564825/?playlistId=tt0650975&amp;ref_=tt_pr_ov_vi  mer Hamletpsykiatri</vt:lpstr>
      <vt:lpstr>Morenos Theatre of spontaneity, Stegreiftheater, spontanitetsteatern: mäter, registrerar, tid, plats, ord i dialoger.  ”stegreifforschung”</vt:lpstr>
      <vt:lpstr> Akademisk teatervetenskap  En tidskrift: Applied Theatre Research    European Theatre Research Network (Kent University) </vt:lpstr>
      <vt:lpstr>Och mer teaterbaserad   International Centre for Theatre Research Peter Brook  </vt:lpstr>
      <vt:lpstr>Om teater och social förändring   Applied Theatre: Research  Radical Departures  By: Peter O'Connor, Michael Anderson See larger image  Published: 02-26-2015 Format: PDF eBook (?) Edition: 1st Extent: 312 ISBN: 9781472513854 Imprint: Bloomsbury Methuen Drama Series:  </vt:lpstr>
      <vt:lpstr>Bild 66</vt:lpstr>
      <vt:lpstr>Forskning om trauma på social nivå. Krig och fred.  Stora katastrofer påverkar ett samhälle under flera generationer. Kan psykodrama och spontanitetsteater (sociodrama) vara till nytta i en sådan process?   </vt:lpstr>
      <vt:lpstr>   Att stoppa pågående krig och förebygga kommande.   Att använda spontanitetsteater och sociodrama       </vt:lpstr>
      <vt:lpstr>Peace will come to men in the distant future when they learn to get along although they do not understand each other (p 36) Beyond all therapy the trust has been growing that the new objectivity of sociometry which enables us to measure and predict will continue to till the soil for a science of peace (695)</vt:lpstr>
      <vt:lpstr>Lek Homo Ludens  Huizinga</vt:lpstr>
      <vt:lpstr>Bild 71</vt:lpstr>
      <vt:lpstr>Fest ritual</vt:lpstr>
      <vt:lpstr>Michail Bachtin Gargantua Rabelais</vt:lpstr>
      <vt:lpstr>Bild 74</vt:lpstr>
      <vt:lpstr>Bild 75</vt:lpstr>
      <vt:lpstr>Bild 76</vt:lpstr>
      <vt:lpstr>Bild 77</vt:lpstr>
      <vt:lpstr> Nätverk nätverksterapi sociogram sociatri</vt:lpstr>
      <vt:lpstr>Bild 79</vt:lpstr>
      <vt:lpstr>New York Times  President Roosevelt</vt:lpstr>
      <vt:lpstr>Ny teknik ger genombrott för sociogram, internet, mobiler, ansiktsigenkänning  Trafikanalys (Traffic analysis)   Kommersiellt: facebook etc    Kontroll: hemliga polisen i olika former, hemlig statlig kontroll och övervakning. Kartlägger sociogram, kontaktlistor, från internet och mobiltelefoner   </vt:lpstr>
      <vt:lpstr>“Different individuals can be linked to different sociograms: we have different everyday experiences, social relations, interests, views and beliefs, all of which is reflected in our electronic communication contacts. Sociograms have applications in a plethora of areas. With the help of a powerful computer and appropriate analytical tools we might thus be able to build up a profile of and identify a typical benefit scrounger, a refugee in hiding, a data hacker, a homosexual couple, or a political activist, to give just a few examples.” (critical voice) </vt:lpstr>
      <vt:lpstr>Utmaningen  Hur skall makten i det sociala nätverket, sociogrammet, kunna vara den fria samverkande människans kontroll?    </vt:lpstr>
      <vt:lpstr>It is as if it would be the destiny of creative genius to destroy himself in order to give the world the best products of his labor (p27)</vt:lpstr>
      <vt:lpstr>The natural state of genius is anonymity. It is clear that the more he wants to keep his babies for himself…the less creative and productive he will become..Here becomes visible the conflict between the ”creator” and the ”father”</vt:lpstr>
      <vt:lpstr>I själva verket har psykoterapi i bred bemärkelse rört sig i Morenos riktning  Anknytning, relationer, existentiella upplevelser, mindfulness, jag-du inriktning ”   </vt:lpstr>
      <vt:lpstr>Vad finns kvar?  Inriktningen på att utföra, göra, simulera, istället för att prata om något. Det vill säga skapa nya upplevelser baserade på temat genom spegling och rollbyte.  </vt:lpstr>
      <vt:lpstr> I sammanhang som: grupp individuell kontakt, familj, organisation    Kanske i kombination med video? Detta kan utforskas vetenskapligt.  </vt:lpstr>
      <vt:lpstr>The kiss, the embrace, the handshake, the ”magic” touch of the hand, the looking into each others´s eyes, the signs and gestures of love and friendship, the longing and despair, of pain and misery, the rythm of the body in motion, at work, in dance, walking an in song, in play and games, have potentialities which have been only partially unharnessed</vt:lpstr>
      <vt:lpstr>Spegling, synkronisering, som grund för rollbyte och för anknytning och samspel  Modellen för anknytning spädbarn/förälder</vt:lpstr>
      <vt:lpstr>Ruth Feldman: Synchrony and the Neurobiology of Attachment @ the Simms/Mann Institute Think Tank   https://www.youtube.com/watch?v=ZaX02XQV09I  </vt:lpstr>
      <vt:lpstr>Bild 92</vt:lpstr>
      <vt:lpstr>Mim beskrevs redan i den tidiga grekiska teatern. Namnet kommer från en ensam dansare med mask som kallades Pantomimus.  </vt:lpstr>
      <vt:lpstr>Det unika i metoden: mim rollbyte</vt:lpstr>
      <vt:lpstr>Mimartisterna Jean Soubeyran and Brigitte Soubeyran in 1950.</vt:lpstr>
      <vt:lpstr>Bild 96</vt:lpstr>
      <vt:lpstr>Dogs life 1918</vt:lpstr>
      <vt:lpstr>Bild 98</vt:lpstr>
      <vt:lpstr>Tack för att ni lyssnat!  Göran Högberg  www.psykodrama.org</vt:lpstr>
      <vt:lpstr>Bild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Psychodrama  Rsearch</dc:title>
  <dc:creator>Lenovo</dc:creator>
  <cp:lastModifiedBy>PackardBell</cp:lastModifiedBy>
  <cp:revision>84</cp:revision>
  <dcterms:created xsi:type="dcterms:W3CDTF">2017-06-14T04:57:15Z</dcterms:created>
  <dcterms:modified xsi:type="dcterms:W3CDTF">2022-05-07T17:21:07Z</dcterms:modified>
</cp:coreProperties>
</file>